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3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59" r:id="rId2"/>
    <p:sldMasterId id="2147483665" r:id="rId3"/>
    <p:sldMasterId id="2147483662" r:id="rId4"/>
  </p:sldMasterIdLst>
  <p:notesMasterIdLst>
    <p:notesMasterId r:id="rId14"/>
  </p:notesMasterIdLst>
  <p:handoutMasterIdLst>
    <p:handoutMasterId r:id="rId15"/>
  </p:handoutMasterIdLst>
  <p:sldIdLst>
    <p:sldId id="257" r:id="rId5"/>
    <p:sldId id="268" r:id="rId6"/>
    <p:sldId id="258" r:id="rId7"/>
    <p:sldId id="259" r:id="rId8"/>
    <p:sldId id="260" r:id="rId9"/>
    <p:sldId id="261" r:id="rId10"/>
    <p:sldId id="262" r:id="rId11"/>
    <p:sldId id="263" r:id="rId12"/>
    <p:sldId id="266" r:id="rId13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784">
          <p15:clr>
            <a:srgbClr val="A4A3A4"/>
          </p15:clr>
        </p15:guide>
        <p15:guide id="3" pos="2953">
          <p15:clr>
            <a:srgbClr val="A4A3A4"/>
          </p15:clr>
        </p15:guide>
        <p15:guide id="4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EFEF"/>
    <a:srgbClr val="FFDDDD"/>
    <a:srgbClr val="FFCCCC"/>
    <a:srgbClr val="990033"/>
    <a:srgbClr val="FF7C80"/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E3FDE45-AF77-4B5C-9715-49D594BDF05E}" styleName="밝은 스타일 1 - 강조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84E427A-3D55-4303-BF80-6455036E1DE7}" styleName="테마 스타일 1 - 강조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85BE263C-DBD7-4A20-BB59-AAB30ACAA65A}" styleName="보통 스타일 3 - 강조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182" autoAdjust="0"/>
    <p:restoredTop sz="96353" autoAdjust="0"/>
  </p:normalViewPr>
  <p:slideViewPr>
    <p:cSldViewPr>
      <p:cViewPr varScale="1">
        <p:scale>
          <a:sx n="51" d="100"/>
          <a:sy n="51" d="100"/>
        </p:scale>
        <p:origin x="90" y="1734"/>
      </p:cViewPr>
      <p:guideLst>
        <p:guide orient="horz" pos="1620"/>
        <p:guide pos="2784"/>
        <p:guide pos="2953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94" d="100"/>
          <a:sy n="94" d="100"/>
        </p:scale>
        <p:origin x="4080" y="91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06172833-705E-4508-A008-1B74ECAFB23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4708629-9E59-4023-A60A-83428513399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587D44-8E43-41F1-B0D4-D8062A40C687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68A020C-6A34-4FA6-ADE1-6E59FA7F7F5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E613675-B44B-43E7-880D-D62679559C4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7028A5-455C-4CEC-AEB1-07E4945EB9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7897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3.jpeg>
</file>

<file path=ppt/media/image4.jp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BC3930-EBEF-46AF-B4E4-B09A1DAD7270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7A0EA5-1DA2-46EF-8DA1-510FA1F909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2713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7A0EA5-1DA2-46EF-8DA1-510FA1F9099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6713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7A0EA5-1DA2-46EF-8DA1-510FA1F9099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2537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7A0EA5-1DA2-46EF-8DA1-510FA1F9099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9703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Brand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914400" y="3867150"/>
            <a:ext cx="7239000" cy="533400"/>
          </a:xfrm>
          <a:prstGeom prst="rect">
            <a:avLst/>
          </a:prstGeom>
        </p:spPr>
        <p:txBody>
          <a:bodyPr vert="horz"/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  <a:latin typeface="Minion"/>
              </a:defRPr>
            </a:lvl1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3314700"/>
            <a:ext cx="8229600" cy="857250"/>
          </a:xfrm>
          <a:prstGeom prst="rect">
            <a:avLst/>
          </a:prstGeom>
        </p:spPr>
        <p:txBody>
          <a:bodyPr vert="horz"/>
          <a:lstStyle>
            <a:lvl1pPr>
              <a:defRPr sz="3200" cap="all" baseline="0">
                <a:solidFill>
                  <a:schemeClr val="bg1"/>
                </a:solidFill>
                <a:latin typeface="URW Grotesk Medium"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pic>
        <p:nvPicPr>
          <p:cNvPr id="9" name="Picture 8" descr="Nebraska_N_rev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4476750"/>
            <a:ext cx="483563" cy="450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8096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914400" y="3867150"/>
            <a:ext cx="7239000" cy="533400"/>
          </a:xfrm>
          <a:prstGeom prst="rect">
            <a:avLst/>
          </a:prstGeom>
        </p:spPr>
        <p:txBody>
          <a:bodyPr vert="horz"/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  <a:latin typeface="Minion"/>
              </a:defRPr>
            </a:lvl1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3314700"/>
            <a:ext cx="8229600" cy="857250"/>
          </a:xfrm>
          <a:prstGeom prst="rect">
            <a:avLst/>
          </a:prstGeom>
        </p:spPr>
        <p:txBody>
          <a:bodyPr vert="horz"/>
          <a:lstStyle>
            <a:lvl1pPr>
              <a:defRPr sz="3200" cap="all" baseline="0">
                <a:solidFill>
                  <a:schemeClr val="bg1"/>
                </a:solidFill>
                <a:latin typeface="URW Grotesk Medium"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190500" y="4446587"/>
            <a:ext cx="2324100" cy="457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LOCKUP (reversed .PDF RGB)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895600" y="5163150"/>
            <a:ext cx="4953000" cy="400050"/>
          </a:xfrm>
          <a:prstGeom prst="rect">
            <a:avLst/>
          </a:prstGeom>
          <a:noFill/>
          <a:ln>
            <a:noFill/>
          </a:ln>
        </p:spPr>
        <p:txBody>
          <a:bodyPr vert="horz"/>
          <a:lstStyle>
            <a:lvl1pPr marL="0" indent="0">
              <a:buNone/>
              <a:defRPr sz="1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Add captions here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0097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5876E-6 -1.30287E-6 L 4.75876E-6 -0.0991 " pathEditMode="relative" rAng="0" ptsTypes="AA">
                                      <p:cBhvr>
                                        <p:cTn id="6" dur="8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97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>
        <p:tmplLst>
          <p:tmpl lvl="1">
            <p:tnLst>
              <p:par>
                <p:cTn presetID="64" presetClass="path" presetSubtype="0" accel="50000" decel="50000" fill="hold" nodeType="afterEffect">
                  <p:stCondLst>
                    <p:cond delay="0"/>
                  </p:stCondLst>
                  <p:childTnLst>
                    <p:animMotion origin="layout" path="M 4.75876E-6 -1.30287E-6 L 4.75876E-6 -0.0991 " pathEditMode="relative" rAng="0" ptsTypes="AA">
                      <p:cBhvr>
                        <p:cTn dur="8000" fill="hold"/>
                        <p:tgtEl>
                          <p:spTgt spid="7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0" y="-4971"/>
                    </p:animMotion>
                  </p:childTnLst>
                </p:cTn>
              </p:par>
            </p:tnLst>
          </p:tmpl>
        </p:tmplLst>
      </p:bldP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title - Br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/>
          <p:cNvSpPr>
            <a:spLocks noGrp="1"/>
          </p:cNvSpPr>
          <p:nvPr>
            <p:ph type="title"/>
          </p:nvPr>
        </p:nvSpPr>
        <p:spPr>
          <a:xfrm>
            <a:off x="457200" y="1200150"/>
            <a:ext cx="8229600" cy="2743200"/>
          </a:xfrm>
          <a:prstGeom prst="rect">
            <a:avLst/>
          </a:prstGeom>
        </p:spPr>
        <p:txBody>
          <a:bodyPr vert="horz" anchor="ctr" anchorCtr="0"/>
          <a:lstStyle>
            <a:lvl1pPr algn="ctr">
              <a:defRPr sz="3200" cap="all" baseline="0">
                <a:solidFill>
                  <a:schemeClr val="bg1"/>
                </a:solidFill>
                <a:latin typeface="URW Grotesk Medium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6934200" y="46291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C2F22892-3DFA-1340-86B1-5E701F4AAD60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 descr="Nebraska_N_rev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4476750"/>
            <a:ext cx="483563" cy="450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0918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title - L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/>
          <p:cNvSpPr>
            <a:spLocks noGrp="1"/>
          </p:cNvSpPr>
          <p:nvPr>
            <p:ph type="title"/>
          </p:nvPr>
        </p:nvSpPr>
        <p:spPr>
          <a:xfrm>
            <a:off x="457200" y="1200150"/>
            <a:ext cx="8229600" cy="2743200"/>
          </a:xfrm>
          <a:prstGeom prst="rect">
            <a:avLst/>
          </a:prstGeom>
        </p:spPr>
        <p:txBody>
          <a:bodyPr vert="horz" anchor="ctr" anchorCtr="0"/>
          <a:lstStyle>
            <a:lvl1pPr algn="ctr">
              <a:defRPr sz="3200" cap="all" baseline="0">
                <a:solidFill>
                  <a:schemeClr val="bg1"/>
                </a:solidFill>
                <a:latin typeface="URW Grotesk Medium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6934200" y="46291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C2F22892-3DFA-1340-86B1-5E701F4AAD6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190500" y="4446587"/>
            <a:ext cx="2324100" cy="457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LOCKUP (reversed .PDF RGB)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743200" y="5163150"/>
            <a:ext cx="4038600" cy="400050"/>
          </a:xfrm>
          <a:prstGeom prst="rect">
            <a:avLst/>
          </a:prstGeom>
          <a:noFill/>
          <a:ln>
            <a:noFill/>
          </a:ln>
        </p:spPr>
        <p:txBody>
          <a:bodyPr vert="horz"/>
          <a:lstStyle>
            <a:lvl1pPr marL="0" indent="0">
              <a:buNone/>
              <a:defRPr sz="1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Add captions here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021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5876E-6 -1.30287E-6 L 4.75876E-6 -0.0991 " pathEditMode="relative" rAng="0" ptsTypes="AA">
                                      <p:cBhvr>
                                        <p:cTn id="6" dur="8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97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64" presetClass="path" presetSubtype="0" accel="50000" decel="50000" fill="hold" nodeType="afterEffect">
                  <p:stCondLst>
                    <p:cond delay="0"/>
                  </p:stCondLst>
                  <p:childTnLst>
                    <p:animMotion origin="layout" path="M 4.75876E-6 -1.30287E-6 L 4.75876E-6 -0.0991 " pathEditMode="relative" rAng="0" ptsTypes="AA">
                      <p:cBhvr>
                        <p:cTn dur="8000" fill="hold"/>
                        <p:tgtEl>
                          <p:spTgt spid="8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0" y="-4971"/>
                    </p:animMotion>
                  </p:childTnLst>
                </p:cTn>
              </p:par>
            </p:tnLst>
          </p:tmpl>
        </p:tmplLst>
      </p:bldP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- Br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6934200" y="44005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 </a:t>
            </a:r>
            <a:fld id="{C2F22892-3DFA-1340-86B1-5E701F4AAD60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 descr="Nebraska_N_RGB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4248150"/>
            <a:ext cx="483564" cy="450804"/>
          </a:xfrm>
          <a:prstGeom prst="rect">
            <a:avLst/>
          </a:prstGeom>
        </p:spPr>
      </p:pic>
      <p:sp>
        <p:nvSpPr>
          <p:cNvPr id="6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1371600" y="5163150"/>
            <a:ext cx="5029200" cy="400050"/>
          </a:xfrm>
          <a:prstGeom prst="rect">
            <a:avLst/>
          </a:prstGeom>
          <a:noFill/>
          <a:ln>
            <a:noFill/>
          </a:ln>
        </p:spPr>
        <p:txBody>
          <a:bodyPr vert="horz"/>
          <a:lstStyle>
            <a:lvl1pPr marL="0" indent="0">
              <a:buNone/>
              <a:defRPr sz="1100" baseline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/>
              <a:t>Add captions here</a:t>
            </a:r>
          </a:p>
          <a:p>
            <a:pPr lvl="0"/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990000" y="438150"/>
            <a:ext cx="7467600" cy="6096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300" baseline="0">
                <a:latin typeface="URWGroteskMed"/>
                <a:cs typeface="URWGroteskMed"/>
              </a:defRPr>
            </a:lvl1pPr>
            <a:lvl2pPr marL="457200" indent="0">
              <a:buNone/>
              <a:defRPr>
                <a:latin typeface="URWGroteskMed"/>
                <a:cs typeface="URWGroteskMed"/>
              </a:defRPr>
            </a:lvl2pPr>
            <a:lvl3pPr marL="914400" indent="0">
              <a:buNone/>
              <a:defRPr>
                <a:latin typeface="URWGroteskMed"/>
                <a:cs typeface="URWGroteskMed"/>
              </a:defRPr>
            </a:lvl3pPr>
            <a:lvl4pPr marL="1371600" indent="0">
              <a:buNone/>
              <a:defRPr>
                <a:latin typeface="URWGroteskMed"/>
                <a:cs typeface="URWGroteskMed"/>
              </a:defRPr>
            </a:lvl4pPr>
            <a:lvl5pPr marL="1828800" indent="0">
              <a:buNone/>
              <a:defRPr>
                <a:latin typeface="URWGroteskMed"/>
                <a:cs typeface="URWGroteskMed"/>
              </a:defRPr>
            </a:lvl5pPr>
          </a:lstStyle>
          <a:p>
            <a:pPr lvl="0"/>
            <a:r>
              <a:rPr lang="en-US" dirty="0"/>
              <a:t>CLICK TO EDIT MASTER TITLE SYTLE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5"/>
          </p:nvPr>
        </p:nvSpPr>
        <p:spPr>
          <a:xfrm>
            <a:off x="685800" y="1123950"/>
            <a:ext cx="7467600" cy="26670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400">
                <a:latin typeface="Minion Pro"/>
                <a:cs typeface="Minion Pro"/>
              </a:defRPr>
            </a:lvl1pPr>
            <a:lvl2pPr>
              <a:defRPr sz="2400">
                <a:latin typeface="Minion Pro"/>
                <a:cs typeface="Minion Pro"/>
              </a:defRPr>
            </a:lvl2pPr>
            <a:lvl3pPr>
              <a:defRPr sz="2400">
                <a:latin typeface="Minion Pro"/>
                <a:cs typeface="Minion Pro"/>
              </a:defRPr>
            </a:lvl3pPr>
            <a:lvl4pPr>
              <a:defRPr sz="2400">
                <a:latin typeface="Minion Pro"/>
                <a:cs typeface="Minion Pro"/>
              </a:defRPr>
            </a:lvl4pPr>
            <a:lvl5pPr>
              <a:defRPr sz="2400">
                <a:latin typeface="Minion Pro"/>
                <a:cs typeface="Minion Pro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16785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596E-6 1.26274E-6 L -4.3596E-6 -0.17413 " pathEditMode="relative" rAng="0" ptsTypes="AA">
                                      <p:cBhvr>
                                        <p:cTn id="6" dur="8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70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64" presetClass="path" presetSubtype="0" accel="50000" decel="50000" fill="hold" nodeType="afterEffect">
                  <p:stCondLst>
                    <p:cond delay="0"/>
                  </p:stCondLst>
                  <p:childTnLst>
                    <p:animMotion origin="layout" path="M -4.3596E-6 1.26274E-6 L -4.3596E-6 -0.17413 " pathEditMode="relative" rAng="0" ptsTypes="AA">
                      <p:cBhvr>
                        <p:cTn dur="8000" fill="hold"/>
                        <p:tgtEl>
                          <p:spTgt spid="6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0" y="-8706"/>
                    </p:animMotion>
                  </p:childTnLst>
                </p:cTn>
              </p:par>
            </p:tnLst>
          </p:tmpl>
        </p:tmplLst>
      </p:bldP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6939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537342" cy="51435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606658" y="0"/>
            <a:ext cx="4537342" cy="253709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606658" y="2602074"/>
            <a:ext cx="4537342" cy="253709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1524000" y="5163150"/>
            <a:ext cx="6019800" cy="400050"/>
          </a:xfrm>
          <a:prstGeom prst="rect">
            <a:avLst/>
          </a:prstGeom>
          <a:noFill/>
          <a:ln>
            <a:noFill/>
          </a:ln>
          <a:effectLst>
            <a:outerShdw blurRad="1016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/>
          <a:lstStyle>
            <a:lvl1pPr marL="0" indent="0">
              <a:buNone/>
              <a:defRPr sz="1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Add captions here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6816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5876E-6 -1.30287E-6 L 4.75876E-6 -0.0991 " pathEditMode="relative" rAng="0" ptsTypes="AA">
                                      <p:cBhvr>
                                        <p:cTn id="6" dur="8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97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>
        <p:tmplLst>
          <p:tmpl lvl="1">
            <p:tnLst>
              <p:par>
                <p:cTn presetID="64" presetClass="path" presetSubtype="0" accel="50000" decel="50000" fill="hold" nodeType="afterEffect">
                  <p:stCondLst>
                    <p:cond delay="0"/>
                  </p:stCondLst>
                  <p:childTnLst>
                    <p:animMotion origin="layout" path="M 4.75876E-6 -1.30287E-6 L 4.75876E-6 -0.0991 " pathEditMode="relative" rAng="0" ptsTypes="AA">
                      <p:cBhvr>
                        <p:cTn dur="8000" fill="hold"/>
                        <p:tgtEl>
                          <p:spTgt spid="7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0" y="-4971"/>
                    </p:animMotion>
                  </p:childTnLst>
                </p:cTn>
              </p:par>
            </p:tnLst>
          </p:tmpl>
        </p:tmplLst>
      </p:bldP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Br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6934200" y="44005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 </a:t>
            </a:r>
            <a:fld id="{C2F22892-3DFA-1340-86B1-5E701F4AAD60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 descr="Nebraska_N_RGB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4248150"/>
            <a:ext cx="483564" cy="450804"/>
          </a:xfrm>
          <a:prstGeom prst="rect">
            <a:avLst/>
          </a:prstGeom>
        </p:spPr>
      </p:pic>
      <p:sp>
        <p:nvSpPr>
          <p:cNvPr id="6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1371600" y="5163150"/>
            <a:ext cx="5029200" cy="400050"/>
          </a:xfrm>
          <a:prstGeom prst="rect">
            <a:avLst/>
          </a:prstGeom>
          <a:noFill/>
          <a:ln>
            <a:noFill/>
          </a:ln>
        </p:spPr>
        <p:txBody>
          <a:bodyPr vert="horz"/>
          <a:lstStyle>
            <a:lvl1pPr marL="0" indent="0">
              <a:buNone/>
              <a:defRPr sz="1100" baseline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/>
              <a:t>Add captions here</a:t>
            </a:r>
          </a:p>
          <a:p>
            <a:pPr lvl="0"/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990000" y="438150"/>
            <a:ext cx="7467600" cy="6096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300" baseline="0">
                <a:latin typeface="URWGroteskMed"/>
                <a:cs typeface="URWGroteskMed"/>
              </a:defRPr>
            </a:lvl1pPr>
            <a:lvl2pPr marL="457200" indent="0">
              <a:buNone/>
              <a:defRPr>
                <a:latin typeface="URWGroteskMed"/>
                <a:cs typeface="URWGroteskMed"/>
              </a:defRPr>
            </a:lvl2pPr>
            <a:lvl3pPr marL="914400" indent="0">
              <a:buNone/>
              <a:defRPr>
                <a:latin typeface="URWGroteskMed"/>
                <a:cs typeface="URWGroteskMed"/>
              </a:defRPr>
            </a:lvl3pPr>
            <a:lvl4pPr marL="1371600" indent="0">
              <a:buNone/>
              <a:defRPr>
                <a:latin typeface="URWGroteskMed"/>
                <a:cs typeface="URWGroteskMed"/>
              </a:defRPr>
            </a:lvl4pPr>
            <a:lvl5pPr marL="1828800" indent="0">
              <a:buNone/>
              <a:defRPr>
                <a:latin typeface="URWGroteskMed"/>
                <a:cs typeface="URWGroteskMed"/>
              </a:defRPr>
            </a:lvl5pPr>
          </a:lstStyle>
          <a:p>
            <a:pPr lvl="0"/>
            <a:r>
              <a:rPr lang="en-US" dirty="0"/>
              <a:t>CLICK TO EDIT MASTER TITLE SYTLE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5"/>
          </p:nvPr>
        </p:nvSpPr>
        <p:spPr>
          <a:xfrm>
            <a:off x="685800" y="1123950"/>
            <a:ext cx="7467600" cy="26670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400">
                <a:latin typeface="Minion Pro"/>
                <a:cs typeface="Minion Pro"/>
              </a:defRPr>
            </a:lvl1pPr>
            <a:lvl2pPr>
              <a:defRPr sz="2400">
                <a:latin typeface="Minion Pro"/>
                <a:cs typeface="Minion Pro"/>
              </a:defRPr>
            </a:lvl2pPr>
            <a:lvl3pPr>
              <a:defRPr sz="2400">
                <a:latin typeface="Minion Pro"/>
                <a:cs typeface="Minion Pro"/>
              </a:defRPr>
            </a:lvl3pPr>
            <a:lvl4pPr>
              <a:defRPr sz="2400">
                <a:latin typeface="Minion Pro"/>
                <a:cs typeface="Minion Pro"/>
              </a:defRPr>
            </a:lvl4pPr>
            <a:lvl5pPr>
              <a:defRPr sz="2400">
                <a:latin typeface="Minion Pro"/>
                <a:cs typeface="Minion Pro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40517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596E-6 1.26274E-6 L -4.3596E-6 -0.17413 " pathEditMode="relative" rAng="0" ptsTypes="AA">
                                      <p:cBhvr>
                                        <p:cTn id="6" dur="8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70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64" presetClass="path" presetSubtype="0" accel="50000" decel="50000" fill="hold" nodeType="afterEffect">
                  <p:stCondLst>
                    <p:cond delay="0"/>
                  </p:stCondLst>
                  <p:childTnLst>
                    <p:animMotion origin="layout" path="M -4.3596E-6 1.26274E-6 L -4.3596E-6 -0.17413 " pathEditMode="relative" rAng="0" ptsTypes="AA">
                      <p:cBhvr>
                        <p:cTn dur="8000" fill="hold"/>
                        <p:tgtEl>
                          <p:spTgt spid="6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0" y="-8706"/>
                    </p:animMotion>
                  </p:childTnLst>
                </p:cTn>
              </p:par>
            </p:tnLst>
          </p:tmpl>
        </p:tmplLst>
      </p:bldP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Slide - Br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6934200" y="44005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C2F22892-3DFA-1340-86B1-5E701F4AAD6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190500" y="4248150"/>
            <a:ext cx="2324100" cy="457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LOCKUP (reversed .PDF RGB)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990000" y="438150"/>
            <a:ext cx="7467600" cy="6096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300" baseline="0">
                <a:latin typeface="URWGroteskMed"/>
                <a:cs typeface="URWGroteskMed"/>
              </a:defRPr>
            </a:lvl1pPr>
            <a:lvl2pPr marL="457200" indent="0">
              <a:buNone/>
              <a:defRPr>
                <a:latin typeface="URWGroteskMed"/>
                <a:cs typeface="URWGroteskMed"/>
              </a:defRPr>
            </a:lvl2pPr>
            <a:lvl3pPr marL="914400" indent="0">
              <a:buNone/>
              <a:defRPr>
                <a:latin typeface="URWGroteskMed"/>
                <a:cs typeface="URWGroteskMed"/>
              </a:defRPr>
            </a:lvl3pPr>
            <a:lvl4pPr marL="1371600" indent="0">
              <a:buNone/>
              <a:defRPr>
                <a:latin typeface="URWGroteskMed"/>
                <a:cs typeface="URWGroteskMed"/>
              </a:defRPr>
            </a:lvl4pPr>
            <a:lvl5pPr marL="1828800" indent="0">
              <a:buNone/>
              <a:defRPr>
                <a:latin typeface="URWGroteskMed"/>
                <a:cs typeface="URWGroteskMed"/>
              </a:defRPr>
            </a:lvl5pPr>
          </a:lstStyle>
          <a:p>
            <a:pPr lvl="0"/>
            <a:r>
              <a:rPr lang="en-US" dirty="0"/>
              <a:t>CLICK TO EDIT MASTER TITLE SYTLE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6"/>
          </p:nvPr>
        </p:nvSpPr>
        <p:spPr>
          <a:xfrm>
            <a:off x="685800" y="1123950"/>
            <a:ext cx="7467600" cy="26670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400">
                <a:latin typeface="Minion Pro"/>
                <a:cs typeface="Minion Pro"/>
              </a:defRPr>
            </a:lvl1pPr>
            <a:lvl2pPr>
              <a:defRPr sz="2400">
                <a:latin typeface="Minion Pro"/>
                <a:cs typeface="Minion Pro"/>
              </a:defRPr>
            </a:lvl2pPr>
            <a:lvl3pPr>
              <a:defRPr sz="2400">
                <a:latin typeface="Minion Pro"/>
                <a:cs typeface="Minion Pro"/>
              </a:defRPr>
            </a:lvl3pPr>
            <a:lvl4pPr>
              <a:defRPr sz="2400">
                <a:latin typeface="Minion Pro"/>
                <a:cs typeface="Minion Pro"/>
              </a:defRPr>
            </a:lvl4pPr>
            <a:lvl5pPr>
              <a:defRPr sz="2400">
                <a:latin typeface="Minion Pro"/>
                <a:cs typeface="Minion Pro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045932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eg"/><Relationship Id="rId5" Type="http://schemas.openxmlformats.org/officeDocument/2006/relationships/image" Target="../media/image2.emf"/><Relationship Id="rId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jpeg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 descr="앉아있는, 모니터, 테이블, 화면이(가) 표시된 사진&#10;&#10;자동 생성된 설명">
            <a:extLst>
              <a:ext uri="{FF2B5EF4-FFF2-40B4-BE49-F238E27FC236}">
                <a16:creationId xmlns:a16="http://schemas.microsoft.com/office/drawing/2014/main" id="{85B916E4-D950-4738-8CC0-D3A5FD4CEE2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0538"/>
            <a:ext cx="9144000" cy="5135120"/>
          </a:xfrm>
          <a:prstGeom prst="rect">
            <a:avLst/>
          </a:prstGeom>
        </p:spPr>
      </p:pic>
      <p:sp>
        <p:nvSpPr>
          <p:cNvPr id="2" name="TextBox 1"/>
          <p:cNvSpPr txBox="1"/>
          <p:nvPr userDrawn="1"/>
        </p:nvSpPr>
        <p:spPr>
          <a:xfrm>
            <a:off x="369455" y="1565564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3400" y="4579018"/>
            <a:ext cx="762000" cy="290764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4910A79A-DC7B-417A-8083-E8C6BFA7D49A}"/>
              </a:ext>
            </a:extLst>
          </p:cNvPr>
          <p:cNvSpPr/>
          <p:nvPr userDrawn="1"/>
        </p:nvSpPr>
        <p:spPr>
          <a:xfrm>
            <a:off x="0" y="-214892"/>
            <a:ext cx="9144000" cy="3548641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5250"/>
            <a:ext cx="9144000" cy="51435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8D9594B-9725-42F7-BCF8-4C7F0DEBB73A}"/>
              </a:ext>
            </a:extLst>
          </p:cNvPr>
          <p:cNvSpPr txBox="1"/>
          <p:nvPr userDrawn="1"/>
        </p:nvSpPr>
        <p:spPr>
          <a:xfrm>
            <a:off x="6449212" y="4889500"/>
            <a:ext cx="26901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000" dirty="0">
                <a:solidFill>
                  <a:schemeClr val="bg1"/>
                </a:solidFill>
                <a:latin typeface="+mn-lt"/>
              </a:rPr>
              <a:t>[CSCE 478/878 – Intro to Machine Learning]</a:t>
            </a:r>
          </a:p>
        </p:txBody>
      </p:sp>
    </p:spTree>
    <p:extLst>
      <p:ext uri="{BB962C8B-B14F-4D97-AF65-F5344CB8AC3E}">
        <p14:creationId xmlns:p14="http://schemas.microsoft.com/office/powerpoint/2010/main" val="7241752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8" r:id="rId2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EF717A2-1636-419B-B639-4CB83EDBCA78}"/>
              </a:ext>
            </a:extLst>
          </p:cNvPr>
          <p:cNvSpPr txBox="1"/>
          <p:nvPr userDrawn="1"/>
        </p:nvSpPr>
        <p:spPr>
          <a:xfrm>
            <a:off x="6910877" y="3632"/>
            <a:ext cx="222849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000" dirty="0" err="1">
                <a:solidFill>
                  <a:schemeClr val="bg1"/>
                </a:solidFill>
                <a:latin typeface="+mn-lt"/>
              </a:rPr>
              <a:t>Jonghyun</a:t>
            </a:r>
            <a:r>
              <a:rPr lang="en-US" sz="1000" dirty="0">
                <a:solidFill>
                  <a:schemeClr val="bg1"/>
                </a:solidFill>
                <a:latin typeface="+mn-lt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+mn-lt"/>
              </a:rPr>
              <a:t>Yoo</a:t>
            </a:r>
            <a:r>
              <a:rPr lang="en-US" sz="1000" dirty="0">
                <a:solidFill>
                  <a:schemeClr val="bg1"/>
                </a:solidFill>
                <a:latin typeface="+mn-lt"/>
              </a:rPr>
              <a:t>, Jay Suekang Chae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2A9841E-1A1E-477B-8F31-7E67663ABC82}"/>
              </a:ext>
            </a:extLst>
          </p:cNvPr>
          <p:cNvSpPr txBox="1"/>
          <p:nvPr userDrawn="1"/>
        </p:nvSpPr>
        <p:spPr>
          <a:xfrm>
            <a:off x="6449212" y="4889500"/>
            <a:ext cx="26901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000" dirty="0">
                <a:solidFill>
                  <a:schemeClr val="bg1"/>
                </a:solidFill>
                <a:latin typeface="+mn-lt"/>
              </a:rPr>
              <a:t>[CSCE 478/878 – Intro to Machine Learning]</a:t>
            </a:r>
          </a:p>
        </p:txBody>
      </p:sp>
    </p:spTree>
    <p:extLst>
      <p:ext uri="{BB962C8B-B14F-4D97-AF65-F5344CB8AC3E}">
        <p14:creationId xmlns:p14="http://schemas.microsoft.com/office/powerpoint/2010/main" val="13700078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8" r:id="rId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00794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</p:sldLayoutIdLst>
  <p:hf hdr="0" ftr="0" dt="0"/>
  <p:txStyles>
    <p:titleStyle>
      <a:lvl1pPr algn="l" defTabSz="415869" rtl="0" eaLnBrk="1" latinLnBrk="0" hangingPunct="1">
        <a:lnSpc>
          <a:spcPct val="90000"/>
        </a:lnSpc>
        <a:spcBef>
          <a:spcPct val="0"/>
        </a:spcBef>
        <a:buNone/>
        <a:defRPr sz="200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3967" indent="-103967" algn="l" defTabSz="415869" rtl="0" eaLnBrk="1" latinLnBrk="0" hangingPunct="1">
        <a:lnSpc>
          <a:spcPct val="90000"/>
        </a:lnSpc>
        <a:spcBef>
          <a:spcPts val="455"/>
        </a:spcBef>
        <a:buFont typeface="Arial"/>
        <a:buChar char="•"/>
        <a:defRPr sz="1273" kern="1200">
          <a:solidFill>
            <a:schemeClr val="tx1"/>
          </a:solidFill>
          <a:latin typeface="+mn-lt"/>
          <a:ea typeface="+mn-ea"/>
          <a:cs typeface="+mn-cs"/>
        </a:defRPr>
      </a:lvl1pPr>
      <a:lvl2pPr marL="311902" indent="-103967" algn="l" defTabSz="415869" rtl="0" eaLnBrk="1" latinLnBrk="0" hangingPunct="1">
        <a:lnSpc>
          <a:spcPct val="90000"/>
        </a:lnSpc>
        <a:spcBef>
          <a:spcPts val="227"/>
        </a:spcBef>
        <a:buFont typeface="Arial"/>
        <a:buChar char="•"/>
        <a:defRPr sz="1092" kern="1200">
          <a:solidFill>
            <a:schemeClr val="tx1"/>
          </a:solidFill>
          <a:latin typeface="+mn-lt"/>
          <a:ea typeface="+mn-ea"/>
          <a:cs typeface="+mn-cs"/>
        </a:defRPr>
      </a:lvl2pPr>
      <a:lvl3pPr marL="519836" indent="-103967" algn="l" defTabSz="415869" rtl="0" eaLnBrk="1" latinLnBrk="0" hangingPunct="1">
        <a:lnSpc>
          <a:spcPct val="90000"/>
        </a:lnSpc>
        <a:spcBef>
          <a:spcPts val="227"/>
        </a:spcBef>
        <a:buFont typeface="Arial"/>
        <a:buChar char="•"/>
        <a:defRPr sz="910" kern="1200">
          <a:solidFill>
            <a:schemeClr val="tx1"/>
          </a:solidFill>
          <a:latin typeface="+mn-lt"/>
          <a:ea typeface="+mn-ea"/>
          <a:cs typeface="+mn-cs"/>
        </a:defRPr>
      </a:lvl3pPr>
      <a:lvl4pPr marL="727771" indent="-103967" algn="l" defTabSz="415869" rtl="0" eaLnBrk="1" latinLnBrk="0" hangingPunct="1">
        <a:lnSpc>
          <a:spcPct val="90000"/>
        </a:lnSpc>
        <a:spcBef>
          <a:spcPts val="227"/>
        </a:spcBef>
        <a:buFont typeface="Arial"/>
        <a:buChar char="•"/>
        <a:defRPr sz="819" kern="1200">
          <a:solidFill>
            <a:schemeClr val="tx1"/>
          </a:solidFill>
          <a:latin typeface="+mn-lt"/>
          <a:ea typeface="+mn-ea"/>
          <a:cs typeface="+mn-cs"/>
        </a:defRPr>
      </a:lvl4pPr>
      <a:lvl5pPr marL="935706" indent="-103967" algn="l" defTabSz="415869" rtl="0" eaLnBrk="1" latinLnBrk="0" hangingPunct="1">
        <a:lnSpc>
          <a:spcPct val="90000"/>
        </a:lnSpc>
        <a:spcBef>
          <a:spcPts val="227"/>
        </a:spcBef>
        <a:buFont typeface="Arial"/>
        <a:buChar char="•"/>
        <a:defRPr sz="819" kern="1200">
          <a:solidFill>
            <a:schemeClr val="tx1"/>
          </a:solidFill>
          <a:latin typeface="+mn-lt"/>
          <a:ea typeface="+mn-ea"/>
          <a:cs typeface="+mn-cs"/>
        </a:defRPr>
      </a:lvl5pPr>
      <a:lvl6pPr marL="1143640" indent="-103967" algn="l" defTabSz="415869" rtl="0" eaLnBrk="1" latinLnBrk="0" hangingPunct="1">
        <a:lnSpc>
          <a:spcPct val="90000"/>
        </a:lnSpc>
        <a:spcBef>
          <a:spcPts val="227"/>
        </a:spcBef>
        <a:buFont typeface="Arial"/>
        <a:buChar char="•"/>
        <a:defRPr sz="819" kern="1200">
          <a:solidFill>
            <a:schemeClr val="tx1"/>
          </a:solidFill>
          <a:latin typeface="+mn-lt"/>
          <a:ea typeface="+mn-ea"/>
          <a:cs typeface="+mn-cs"/>
        </a:defRPr>
      </a:lvl6pPr>
      <a:lvl7pPr marL="1351575" indent="-103967" algn="l" defTabSz="415869" rtl="0" eaLnBrk="1" latinLnBrk="0" hangingPunct="1">
        <a:lnSpc>
          <a:spcPct val="90000"/>
        </a:lnSpc>
        <a:spcBef>
          <a:spcPts val="227"/>
        </a:spcBef>
        <a:buFont typeface="Arial"/>
        <a:buChar char="•"/>
        <a:defRPr sz="819" kern="1200">
          <a:solidFill>
            <a:schemeClr val="tx1"/>
          </a:solidFill>
          <a:latin typeface="+mn-lt"/>
          <a:ea typeface="+mn-ea"/>
          <a:cs typeface="+mn-cs"/>
        </a:defRPr>
      </a:lvl7pPr>
      <a:lvl8pPr marL="1559509" indent="-103967" algn="l" defTabSz="415869" rtl="0" eaLnBrk="1" latinLnBrk="0" hangingPunct="1">
        <a:lnSpc>
          <a:spcPct val="90000"/>
        </a:lnSpc>
        <a:spcBef>
          <a:spcPts val="227"/>
        </a:spcBef>
        <a:buFont typeface="Arial"/>
        <a:buChar char="•"/>
        <a:defRPr sz="819" kern="1200">
          <a:solidFill>
            <a:schemeClr val="tx1"/>
          </a:solidFill>
          <a:latin typeface="+mn-lt"/>
          <a:ea typeface="+mn-ea"/>
          <a:cs typeface="+mn-cs"/>
        </a:defRPr>
      </a:lvl8pPr>
      <a:lvl9pPr marL="1767444" indent="-103967" algn="l" defTabSz="415869" rtl="0" eaLnBrk="1" latinLnBrk="0" hangingPunct="1">
        <a:lnSpc>
          <a:spcPct val="90000"/>
        </a:lnSpc>
        <a:spcBef>
          <a:spcPts val="227"/>
        </a:spcBef>
        <a:buFont typeface="Arial"/>
        <a:buChar char="•"/>
        <a:defRPr sz="81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5869" rtl="0" eaLnBrk="1" latinLnBrk="0" hangingPunct="1">
        <a:defRPr sz="819" kern="1200">
          <a:solidFill>
            <a:schemeClr val="tx1"/>
          </a:solidFill>
          <a:latin typeface="+mn-lt"/>
          <a:ea typeface="+mn-ea"/>
          <a:cs typeface="+mn-cs"/>
        </a:defRPr>
      </a:lvl1pPr>
      <a:lvl2pPr marL="207935" algn="l" defTabSz="415869" rtl="0" eaLnBrk="1" latinLnBrk="0" hangingPunct="1">
        <a:defRPr sz="819" kern="1200">
          <a:solidFill>
            <a:schemeClr val="tx1"/>
          </a:solidFill>
          <a:latin typeface="+mn-lt"/>
          <a:ea typeface="+mn-ea"/>
          <a:cs typeface="+mn-cs"/>
        </a:defRPr>
      </a:lvl2pPr>
      <a:lvl3pPr marL="415869" algn="l" defTabSz="415869" rtl="0" eaLnBrk="1" latinLnBrk="0" hangingPunct="1">
        <a:defRPr sz="819" kern="1200">
          <a:solidFill>
            <a:schemeClr val="tx1"/>
          </a:solidFill>
          <a:latin typeface="+mn-lt"/>
          <a:ea typeface="+mn-ea"/>
          <a:cs typeface="+mn-cs"/>
        </a:defRPr>
      </a:lvl3pPr>
      <a:lvl4pPr marL="623804" algn="l" defTabSz="415869" rtl="0" eaLnBrk="1" latinLnBrk="0" hangingPunct="1">
        <a:defRPr sz="819" kern="1200">
          <a:solidFill>
            <a:schemeClr val="tx1"/>
          </a:solidFill>
          <a:latin typeface="+mn-lt"/>
          <a:ea typeface="+mn-ea"/>
          <a:cs typeface="+mn-cs"/>
        </a:defRPr>
      </a:lvl4pPr>
      <a:lvl5pPr marL="831738" algn="l" defTabSz="415869" rtl="0" eaLnBrk="1" latinLnBrk="0" hangingPunct="1">
        <a:defRPr sz="819" kern="1200">
          <a:solidFill>
            <a:schemeClr val="tx1"/>
          </a:solidFill>
          <a:latin typeface="+mn-lt"/>
          <a:ea typeface="+mn-ea"/>
          <a:cs typeface="+mn-cs"/>
        </a:defRPr>
      </a:lvl5pPr>
      <a:lvl6pPr marL="1039673" algn="l" defTabSz="415869" rtl="0" eaLnBrk="1" latinLnBrk="0" hangingPunct="1">
        <a:defRPr sz="819" kern="1200">
          <a:solidFill>
            <a:schemeClr val="tx1"/>
          </a:solidFill>
          <a:latin typeface="+mn-lt"/>
          <a:ea typeface="+mn-ea"/>
          <a:cs typeface="+mn-cs"/>
        </a:defRPr>
      </a:lvl6pPr>
      <a:lvl7pPr marL="1247607" algn="l" defTabSz="415869" rtl="0" eaLnBrk="1" latinLnBrk="0" hangingPunct="1">
        <a:defRPr sz="819" kern="1200">
          <a:solidFill>
            <a:schemeClr val="tx1"/>
          </a:solidFill>
          <a:latin typeface="+mn-lt"/>
          <a:ea typeface="+mn-ea"/>
          <a:cs typeface="+mn-cs"/>
        </a:defRPr>
      </a:lvl7pPr>
      <a:lvl8pPr marL="1455542" algn="l" defTabSz="415869" rtl="0" eaLnBrk="1" latinLnBrk="0" hangingPunct="1">
        <a:defRPr sz="819" kern="1200">
          <a:solidFill>
            <a:schemeClr val="tx1"/>
          </a:solidFill>
          <a:latin typeface="+mn-lt"/>
          <a:ea typeface="+mn-ea"/>
          <a:cs typeface="+mn-cs"/>
        </a:defRPr>
      </a:lvl8pPr>
      <a:lvl9pPr marL="1663476" algn="l" defTabSz="415869" rtl="0" eaLnBrk="1" latinLnBrk="0" hangingPunct="1">
        <a:defRPr sz="81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F3E45A49-6703-4F5A-8281-8CE8D342A3DB}"/>
              </a:ext>
            </a:extLst>
          </p:cNvPr>
          <p:cNvCxnSpPr>
            <a:cxnSpLocks/>
          </p:cNvCxnSpPr>
          <p:nvPr userDrawn="1"/>
        </p:nvCxnSpPr>
        <p:spPr>
          <a:xfrm>
            <a:off x="763200" y="768939"/>
            <a:ext cx="152400" cy="15841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55C8D5C-620E-4BFE-B20C-FF83D331E401}"/>
              </a:ext>
            </a:extLst>
          </p:cNvPr>
          <p:cNvCxnSpPr>
            <a:cxnSpLocks/>
          </p:cNvCxnSpPr>
          <p:nvPr userDrawn="1"/>
        </p:nvCxnSpPr>
        <p:spPr>
          <a:xfrm>
            <a:off x="914400" y="927339"/>
            <a:ext cx="75600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타원 7">
            <a:extLst>
              <a:ext uri="{FF2B5EF4-FFF2-40B4-BE49-F238E27FC236}">
                <a16:creationId xmlns:a16="http://schemas.microsoft.com/office/drawing/2014/main" id="{DAE1ED07-EEA3-4B3D-A21A-52A23359DE43}"/>
              </a:ext>
            </a:extLst>
          </p:cNvPr>
          <p:cNvSpPr/>
          <p:nvPr userDrawn="1"/>
        </p:nvSpPr>
        <p:spPr>
          <a:xfrm>
            <a:off x="8458200" y="902139"/>
            <a:ext cx="54000" cy="54000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F6AC38A7-F8A7-4846-982A-17A19250C4F2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567339"/>
            <a:ext cx="360000" cy="360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5F0FC15-E15F-4A87-9355-1222F39A0AFB}"/>
              </a:ext>
            </a:extLst>
          </p:cNvPr>
          <p:cNvSpPr txBox="1"/>
          <p:nvPr userDrawn="1"/>
        </p:nvSpPr>
        <p:spPr>
          <a:xfrm>
            <a:off x="6910877" y="3632"/>
            <a:ext cx="222849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Jonghyun</a:t>
            </a:r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Yoo</a:t>
            </a:r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Jay Suekang Chae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8F63067-1FF6-4489-A55D-B31D8388DE2C}"/>
              </a:ext>
            </a:extLst>
          </p:cNvPr>
          <p:cNvSpPr txBox="1"/>
          <p:nvPr userDrawn="1"/>
        </p:nvSpPr>
        <p:spPr>
          <a:xfrm>
            <a:off x="5830088" y="4899529"/>
            <a:ext cx="26901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[CSCE 478/878 – Intro to Machine Learning]</a:t>
            </a:r>
          </a:p>
        </p:txBody>
      </p:sp>
    </p:spTree>
    <p:extLst>
      <p:ext uri="{BB962C8B-B14F-4D97-AF65-F5344CB8AC3E}">
        <p14:creationId xmlns:p14="http://schemas.microsoft.com/office/powerpoint/2010/main" val="501149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5F06F4B-27D4-4977-984D-1E23CB4EF3D3}"/>
              </a:ext>
            </a:extLst>
          </p:cNvPr>
          <p:cNvSpPr txBox="1"/>
          <p:nvPr/>
        </p:nvSpPr>
        <p:spPr>
          <a:xfrm>
            <a:off x="1643584" y="3570540"/>
            <a:ext cx="6456808" cy="801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5000"/>
              </a:lnSpc>
            </a:pPr>
            <a:r>
              <a:rPr lang="en-US" altLang="ko-KR" sz="2700" dirty="0">
                <a:solidFill>
                  <a:schemeClr val="bg1"/>
                </a:solidFill>
                <a:latin typeface="Arial Black" panose="020B0A04020102020204" pitchFamily="34" charset="0"/>
              </a:rPr>
              <a:t>Comparative Analysis of</a:t>
            </a:r>
          </a:p>
          <a:p>
            <a:pPr>
              <a:lnSpc>
                <a:spcPct val="85000"/>
              </a:lnSpc>
            </a:pPr>
            <a:r>
              <a:rPr lang="en-US" altLang="ko-KR" sz="2700" dirty="0">
                <a:solidFill>
                  <a:schemeClr val="bg1"/>
                </a:solidFill>
                <a:latin typeface="Arial Black" panose="020B0A04020102020204" pitchFamily="34" charset="0"/>
              </a:rPr>
              <a:t>	  Stock Price Prediction</a:t>
            </a:r>
            <a:endParaRPr lang="ko-KR" altLang="en-US" sz="27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157536" y="4299942"/>
            <a:ext cx="5150768" cy="533400"/>
          </a:xfrm>
        </p:spPr>
        <p:txBody>
          <a:bodyPr/>
          <a:lstStyle/>
          <a:p>
            <a:pPr algn="l"/>
            <a:r>
              <a:rPr lang="en-US" sz="2000" dirty="0" err="1">
                <a:latin typeface="+mn-lt"/>
              </a:rPr>
              <a:t>Jonghyun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Yoo</a:t>
            </a:r>
            <a:r>
              <a:rPr lang="en-US" sz="2000" dirty="0">
                <a:latin typeface="+mn-lt"/>
              </a:rPr>
              <a:t>,  Jay Suekang Chae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7B2C7239-4AD8-45F0-9875-963AD43E5F8B}"/>
              </a:ext>
            </a:extLst>
          </p:cNvPr>
          <p:cNvCxnSpPr>
            <a:cxnSpLocks/>
          </p:cNvCxnSpPr>
          <p:nvPr/>
        </p:nvCxnSpPr>
        <p:spPr>
          <a:xfrm flipV="1">
            <a:off x="2118591" y="4284821"/>
            <a:ext cx="5130576" cy="1016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348DA163-2B76-4486-8290-737B1342E1B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3526833"/>
            <a:ext cx="360000" cy="360000"/>
          </a:xfrm>
          <a:prstGeom prst="rect">
            <a:avLst/>
          </a:prstGeom>
        </p:spPr>
      </p:pic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EEEE0678-B001-4A0D-AF13-4ECF872FADB2}"/>
              </a:ext>
            </a:extLst>
          </p:cNvPr>
          <p:cNvCxnSpPr>
            <a:cxnSpLocks/>
          </p:cNvCxnSpPr>
          <p:nvPr/>
        </p:nvCxnSpPr>
        <p:spPr>
          <a:xfrm>
            <a:off x="1204392" y="3728423"/>
            <a:ext cx="919336" cy="566558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타원 8">
            <a:extLst>
              <a:ext uri="{FF2B5EF4-FFF2-40B4-BE49-F238E27FC236}">
                <a16:creationId xmlns:a16="http://schemas.microsoft.com/office/drawing/2014/main" id="{DB8E9C20-3114-4F2B-ACAC-541B891C6DCD}"/>
              </a:ext>
            </a:extLst>
          </p:cNvPr>
          <p:cNvSpPr/>
          <p:nvPr/>
        </p:nvSpPr>
        <p:spPr>
          <a:xfrm>
            <a:off x="7235254" y="4256983"/>
            <a:ext cx="54000" cy="54000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4268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7">
            <a:extLst>
              <a:ext uri="{FF2B5EF4-FFF2-40B4-BE49-F238E27FC236}">
                <a16:creationId xmlns:a16="http://schemas.microsoft.com/office/drawing/2014/main" id="{4FE73506-305D-4828-B81C-39267808FF3E}"/>
              </a:ext>
            </a:extLst>
          </p:cNvPr>
          <p:cNvSpPr txBox="1">
            <a:spLocks/>
          </p:cNvSpPr>
          <p:nvPr/>
        </p:nvSpPr>
        <p:spPr>
          <a:xfrm>
            <a:off x="990600" y="438150"/>
            <a:ext cx="7467600" cy="609600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000" spc="-100" dirty="0">
                <a:solidFill>
                  <a:schemeClr val="bg1"/>
                </a:solidFill>
                <a:latin typeface="Arial Black" panose="020B0A04020102020204" pitchFamily="34" charset="0"/>
              </a:rPr>
              <a:t>Table of Contents</a:t>
            </a:r>
          </a:p>
        </p:txBody>
      </p:sp>
      <p:sp>
        <p:nvSpPr>
          <p:cNvPr id="10" name="내용 개체 틀 8">
            <a:extLst>
              <a:ext uri="{FF2B5EF4-FFF2-40B4-BE49-F238E27FC236}">
                <a16:creationId xmlns:a16="http://schemas.microsoft.com/office/drawing/2014/main" id="{8151004E-BCB6-4A52-BE10-9A5EF3AF2F13}"/>
              </a:ext>
            </a:extLst>
          </p:cNvPr>
          <p:cNvSpPr txBox="1">
            <a:spLocks/>
          </p:cNvSpPr>
          <p:nvPr/>
        </p:nvSpPr>
        <p:spPr>
          <a:xfrm>
            <a:off x="2080469" y="1195958"/>
            <a:ext cx="4983063" cy="32480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spcBef>
                <a:spcPts val="1600"/>
              </a:spcBef>
              <a:buFont typeface="+mj-lt"/>
              <a:buAutoNum type="arabicPeriod"/>
            </a:pPr>
            <a:r>
              <a:rPr lang="en-US" sz="2000" b="1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Statement of Problem</a:t>
            </a:r>
          </a:p>
          <a:p>
            <a:pPr marL="514350" indent="-514350">
              <a:spcBef>
                <a:spcPts val="1600"/>
              </a:spcBef>
              <a:buFont typeface="+mj-lt"/>
              <a:buAutoNum type="arabicPeriod"/>
            </a:pPr>
            <a:r>
              <a:rPr lang="en-US" sz="2000" b="1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Stock Price Data</a:t>
            </a:r>
          </a:p>
          <a:p>
            <a:pPr marL="514350" indent="-514350">
              <a:spcBef>
                <a:spcPts val="1600"/>
              </a:spcBef>
              <a:buFont typeface="+mj-lt"/>
              <a:buAutoNum type="arabicPeriod"/>
            </a:pPr>
            <a:r>
              <a:rPr lang="en-US" sz="2000" b="1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Research Questions &amp; Hypotheses</a:t>
            </a:r>
          </a:p>
          <a:p>
            <a:pPr marL="514350" indent="-514350">
              <a:spcBef>
                <a:spcPts val="1600"/>
              </a:spcBef>
              <a:buFont typeface="+mj-lt"/>
              <a:buAutoNum type="arabicPeriod"/>
            </a:pPr>
            <a:r>
              <a:rPr lang="en-US" sz="2000" b="1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Machine Learning Models &amp; Hyperparameter Tuning</a:t>
            </a:r>
          </a:p>
          <a:p>
            <a:pPr marL="514350" indent="-514350">
              <a:spcBef>
                <a:spcPts val="1600"/>
              </a:spcBef>
              <a:buFont typeface="+mj-lt"/>
              <a:buAutoNum type="arabicPeriod"/>
            </a:pPr>
            <a:r>
              <a:rPr lang="en-US" sz="2000" b="1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  <a:p>
            <a:pPr marL="514350" indent="-514350">
              <a:spcBef>
                <a:spcPts val="1600"/>
              </a:spcBef>
              <a:buFont typeface="+mj-lt"/>
              <a:buAutoNum type="arabicPeriod"/>
            </a:pPr>
            <a:r>
              <a:rPr lang="en-US" sz="2000" b="1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Research Contribution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2BE18141-662A-48BC-A05F-9FEC33F4E3F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569739"/>
            <a:ext cx="360000" cy="360000"/>
          </a:xfrm>
          <a:prstGeom prst="rect">
            <a:avLst/>
          </a:prstGeom>
        </p:spPr>
      </p:pic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F58C3AED-F1D1-42BB-B0D5-89840DB8ACE2}"/>
              </a:ext>
            </a:extLst>
          </p:cNvPr>
          <p:cNvCxnSpPr>
            <a:cxnSpLocks/>
          </p:cNvCxnSpPr>
          <p:nvPr/>
        </p:nvCxnSpPr>
        <p:spPr>
          <a:xfrm>
            <a:off x="762000" y="771329"/>
            <a:ext cx="152400" cy="15841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E93A1808-ACA1-4D72-88AC-1CA66659218F}"/>
              </a:ext>
            </a:extLst>
          </p:cNvPr>
          <p:cNvCxnSpPr>
            <a:cxnSpLocks/>
          </p:cNvCxnSpPr>
          <p:nvPr/>
        </p:nvCxnSpPr>
        <p:spPr>
          <a:xfrm>
            <a:off x="914400" y="929139"/>
            <a:ext cx="6477000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타원 26">
            <a:extLst>
              <a:ext uri="{FF2B5EF4-FFF2-40B4-BE49-F238E27FC236}">
                <a16:creationId xmlns:a16="http://schemas.microsoft.com/office/drawing/2014/main" id="{C2CC9B30-0675-482E-8F53-2D7B59409F89}"/>
              </a:ext>
            </a:extLst>
          </p:cNvPr>
          <p:cNvSpPr/>
          <p:nvPr/>
        </p:nvSpPr>
        <p:spPr>
          <a:xfrm>
            <a:off x="7395312" y="902139"/>
            <a:ext cx="54000" cy="54000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6376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3746193E-75FD-468F-B1B8-AEE1751B775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90000" y="438150"/>
            <a:ext cx="7467600" cy="609600"/>
          </a:xfrm>
        </p:spPr>
        <p:txBody>
          <a:bodyPr anchor="ctr"/>
          <a:lstStyle/>
          <a:p>
            <a:r>
              <a:rPr lang="en-US" sz="3000" spc="-100" dirty="0">
                <a:latin typeface="Arial Black" panose="020B0A04020102020204" pitchFamily="34" charset="0"/>
              </a:rPr>
              <a:t>1. Statement of Problem</a:t>
            </a:r>
          </a:p>
        </p:txBody>
      </p:sp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904F6EAE-5354-4148-A40B-AB4727E851E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85800" y="1123950"/>
            <a:ext cx="8001000" cy="3248000"/>
          </a:xfrm>
        </p:spPr>
        <p:txBody>
          <a:bodyPr/>
          <a:lstStyle/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Predict future stock price is challenging task.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With historical stock price dataset, predict stock price using different machine learning models we have learned from CSCE 478/878 class.</a:t>
            </a:r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Linear Regression</a:t>
            </a:r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Logistic Regression</a:t>
            </a:r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Artificial Neural Network</a:t>
            </a:r>
          </a:p>
          <a:p>
            <a:pPr marL="342900" indent="-342900">
              <a:spcBef>
                <a:spcPts val="2000"/>
              </a:spcBef>
              <a:buFont typeface="Arial" panose="020B0604020202020204" pitchFamily="34" charset="0"/>
              <a:buChar char="○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Compare 3 prediction results.</a:t>
            </a:r>
          </a:p>
          <a:p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C950C3D-221B-4FBB-8D81-9CE85814D257}"/>
              </a:ext>
            </a:extLst>
          </p:cNvPr>
          <p:cNvSpPr txBox="1"/>
          <p:nvPr/>
        </p:nvSpPr>
        <p:spPr>
          <a:xfrm>
            <a:off x="8526764" y="4889500"/>
            <a:ext cx="5950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1</a:t>
            </a:r>
          </a:p>
        </p:txBody>
      </p:sp>
    </p:spTree>
    <p:extLst>
      <p:ext uri="{BB962C8B-B14F-4D97-AF65-F5344CB8AC3E}">
        <p14:creationId xmlns:p14="http://schemas.microsoft.com/office/powerpoint/2010/main" val="38767575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3746193E-75FD-468F-B1B8-AEE1751B775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90000" y="438150"/>
            <a:ext cx="7467600" cy="609600"/>
          </a:xfrm>
        </p:spPr>
        <p:txBody>
          <a:bodyPr anchor="ctr"/>
          <a:lstStyle/>
          <a:p>
            <a:r>
              <a:rPr lang="en-US" sz="3000" spc="-100" dirty="0">
                <a:latin typeface="Arial Black" panose="020B0A04020102020204" pitchFamily="34" charset="0"/>
              </a:rPr>
              <a:t>2. Stock Price Data</a:t>
            </a:r>
          </a:p>
        </p:txBody>
      </p:sp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904F6EAE-5354-4148-A40B-AB4727E851E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914400" y="1714078"/>
            <a:ext cx="5457800" cy="2441848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spc="-5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From: </a:t>
            </a:r>
            <a:r>
              <a:rPr lang="en-US" sz="1600" b="1" spc="-5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Yahoo Finance</a:t>
            </a:r>
            <a:r>
              <a:rPr lang="en-US" sz="1600" spc="-5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1600" spc="-5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Period: Jan 1st, 2017 ~ Sep 30th, 2018 (</a:t>
            </a:r>
            <a:r>
              <a:rPr lang="en-US" altLang="ko-KR" sz="1600" b="1" spc="-5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637 days</a:t>
            </a:r>
            <a:r>
              <a:rPr lang="en-US" altLang="ko-KR" sz="1600" spc="-5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1028700" lvl="1" indent="-342900">
              <a:buFont typeface="Arial" panose="020B0604020202020204" pitchFamily="34" charset="0"/>
              <a:buChar char="‒"/>
            </a:pPr>
            <a:r>
              <a:rPr lang="en-US" altLang="ko-KR" sz="1600" b="1" spc="-5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424 samples</a:t>
            </a:r>
            <a:r>
              <a:rPr lang="en-US" altLang="ko-KR" sz="1600" spc="-5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1600" spc="-5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r>
              <a:rPr lang="en-US" altLang="ko-KR" sz="1600" spc="-5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Samsung </a:t>
            </a:r>
            <a:r>
              <a:rPr lang="en-US" altLang="ko-KR" sz="1600" spc="-5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(unit: ₩)</a:t>
            </a:r>
          </a:p>
          <a:p>
            <a:pPr marL="1028700" lvl="1" indent="-342900">
              <a:buFont typeface="Arial" panose="020B0604020202020204" pitchFamily="34" charset="0"/>
              <a:buChar char="‒"/>
            </a:pPr>
            <a:r>
              <a:rPr lang="en-US" altLang="ko-KR" sz="1600" b="1" spc="-5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439 samples</a:t>
            </a:r>
            <a:r>
              <a:rPr lang="en-US" altLang="ko-KR" sz="1600" spc="-5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1600" spc="-5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r>
              <a:rPr lang="en-US" altLang="ko-KR" sz="1600" spc="-5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Tesla </a:t>
            </a:r>
            <a:r>
              <a:rPr lang="en-US" altLang="ko-KR" sz="1600" spc="-5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&amp;</a:t>
            </a:r>
            <a:r>
              <a:rPr lang="en-US" altLang="ko-KR" sz="1600" spc="-5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Facebook </a:t>
            </a:r>
            <a:r>
              <a:rPr lang="en-US" altLang="ko-KR" sz="1600" spc="-5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(unit: $)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spc="-5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Frame: Open, High, Low, Close, Volume, Adj Close*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spc="-5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Features: Open, High, Low, Close, Volume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spc="-5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Target: </a:t>
            </a:r>
            <a:r>
              <a:rPr lang="en-US" sz="1600" b="1" spc="-5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Adj Close</a:t>
            </a:r>
            <a:endParaRPr lang="en-US" sz="1600" spc="-50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내용 개체 틀 8">
            <a:extLst>
              <a:ext uri="{FF2B5EF4-FFF2-40B4-BE49-F238E27FC236}">
                <a16:creationId xmlns:a16="http://schemas.microsoft.com/office/drawing/2014/main" id="{DFCD5E1C-6A32-4254-8794-90AC190C4998}"/>
              </a:ext>
            </a:extLst>
          </p:cNvPr>
          <p:cNvSpPr txBox="1">
            <a:spLocks/>
          </p:cNvSpPr>
          <p:nvPr/>
        </p:nvSpPr>
        <p:spPr>
          <a:xfrm>
            <a:off x="685800" y="1123950"/>
            <a:ext cx="6858000" cy="2971800"/>
          </a:xfrm>
          <a:prstGeom prst="rect">
            <a:avLst/>
          </a:prstGeom>
        </p:spPr>
        <p:txBody>
          <a:bodyPr vert="horz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Minion Pro"/>
                <a:ea typeface="+mn-ea"/>
                <a:cs typeface="Minion Pro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Minion Pro"/>
                <a:ea typeface="+mn-ea"/>
                <a:cs typeface="Minion Pro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Minion Pro"/>
                <a:ea typeface="+mn-ea"/>
                <a:cs typeface="Minion Pro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Minion Pro"/>
                <a:ea typeface="+mn-ea"/>
                <a:cs typeface="Minion Pro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Minion Pro"/>
                <a:ea typeface="+mn-ea"/>
                <a:cs typeface="Minion Pro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Samsung, Tesla, Facebook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72F8F6-36D8-4023-8589-C279C4517E5C}"/>
              </a:ext>
            </a:extLst>
          </p:cNvPr>
          <p:cNvSpPr txBox="1"/>
          <p:nvPr/>
        </p:nvSpPr>
        <p:spPr>
          <a:xfrm>
            <a:off x="8526765" y="4889500"/>
            <a:ext cx="59503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2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05AB4E76-A252-4F3E-AD83-FC484E874EC7}"/>
              </a:ext>
            </a:extLst>
          </p:cNvPr>
          <p:cNvGrpSpPr/>
          <p:nvPr/>
        </p:nvGrpSpPr>
        <p:grpSpPr>
          <a:xfrm>
            <a:off x="6299534" y="1275606"/>
            <a:ext cx="2232906" cy="3143106"/>
            <a:chOff x="6299534" y="1311782"/>
            <a:chExt cx="2232906" cy="3143106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343A8C7C-C609-4340-9924-3AFF8A7094B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00440" y="2859782"/>
              <a:ext cx="2232000" cy="1595106"/>
            </a:xfrm>
            <a:prstGeom prst="rect">
              <a:avLst/>
            </a:prstGeom>
          </p:spPr>
        </p:pic>
        <p:pic>
          <p:nvPicPr>
            <p:cNvPr id="6" name="그림 5" descr="지도이(가) 표시된 사진&#10;&#10;자동 생성된 설명">
              <a:extLst>
                <a:ext uri="{FF2B5EF4-FFF2-40B4-BE49-F238E27FC236}">
                  <a16:creationId xmlns:a16="http://schemas.microsoft.com/office/drawing/2014/main" id="{9925D14F-E21B-4465-87AE-DFB7019416F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99534" y="1311782"/>
              <a:ext cx="2232906" cy="1548000"/>
            </a:xfrm>
            <a:prstGeom prst="rect">
              <a:avLst/>
            </a:prstGeom>
          </p:spPr>
        </p:pic>
        <p:pic>
          <p:nvPicPr>
            <p:cNvPr id="4" name="그림 3" descr="그리기이(가) 표시된 사진&#10;&#10;자동 생성된 설명">
              <a:extLst>
                <a:ext uri="{FF2B5EF4-FFF2-40B4-BE49-F238E27FC236}">
                  <a16:creationId xmlns:a16="http://schemas.microsoft.com/office/drawing/2014/main" id="{11785155-5AF8-4E49-B92F-AA67E4DBC8E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99959" y="1537369"/>
              <a:ext cx="678544" cy="225298"/>
            </a:xfrm>
            <a:prstGeom prst="rect">
              <a:avLst/>
            </a:prstGeom>
          </p:spPr>
        </p:pic>
        <p:pic>
          <p:nvPicPr>
            <p:cNvPr id="10" name="그림 9" descr="시계이(가) 표시된 사진&#10;&#10;자동 생성된 설명">
              <a:extLst>
                <a:ext uri="{FF2B5EF4-FFF2-40B4-BE49-F238E27FC236}">
                  <a16:creationId xmlns:a16="http://schemas.microsoft.com/office/drawing/2014/main" id="{EBB2B110-2689-4CDA-874B-E3048858DB4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39496" y="3086736"/>
              <a:ext cx="240137" cy="309511"/>
            </a:xfrm>
            <a:prstGeom prst="rect">
              <a:avLst/>
            </a:prstGeom>
          </p:spPr>
        </p:pic>
        <p:pic>
          <p:nvPicPr>
            <p:cNvPr id="22" name="그림 21" descr="그리기이(가) 표시된 사진&#10;&#10;자동 생성된 설명">
              <a:extLst>
                <a:ext uri="{FF2B5EF4-FFF2-40B4-BE49-F238E27FC236}">
                  <a16:creationId xmlns:a16="http://schemas.microsoft.com/office/drawing/2014/main" id="{4B62DE89-A6AA-4DB6-BCCA-35A348F172F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93536" y="3954884"/>
              <a:ext cx="228600" cy="228600"/>
            </a:xfrm>
            <a:prstGeom prst="rect">
              <a:avLst/>
            </a:prstGeom>
          </p:spPr>
        </p:pic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7599CDC6-F37E-4C82-A13E-7A940C6EE15F}"/>
              </a:ext>
            </a:extLst>
          </p:cNvPr>
          <p:cNvSpPr txBox="1"/>
          <p:nvPr/>
        </p:nvSpPr>
        <p:spPr>
          <a:xfrm>
            <a:off x="3810392" y="4629785"/>
            <a:ext cx="533190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Adj Close*: closing price after adjustments for all applicable splits and dividend distributions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15577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3746193E-75FD-468F-B1B8-AEE1751B775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90000" y="438150"/>
            <a:ext cx="7536764" cy="609600"/>
          </a:xfrm>
        </p:spPr>
        <p:txBody>
          <a:bodyPr anchor="ctr"/>
          <a:lstStyle/>
          <a:p>
            <a:r>
              <a:rPr lang="en-US" sz="3000" spc="-100" dirty="0">
                <a:latin typeface="Arial Black" panose="020B0A04020102020204" pitchFamily="34" charset="0"/>
              </a:rPr>
              <a:t>3. Research Questions &amp; Hypotheses</a:t>
            </a:r>
          </a:p>
        </p:txBody>
      </p:sp>
      <p:sp>
        <p:nvSpPr>
          <p:cNvPr id="6" name="내용 개체 틀 8">
            <a:extLst>
              <a:ext uri="{FF2B5EF4-FFF2-40B4-BE49-F238E27FC236}">
                <a16:creationId xmlns:a16="http://schemas.microsoft.com/office/drawing/2014/main" id="{02C80512-D47C-409B-A18E-EFC67C9D7AF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85800" y="1123950"/>
            <a:ext cx="6858000" cy="1447800"/>
          </a:xfrm>
        </p:spPr>
        <p:txBody>
          <a:bodyPr/>
          <a:lstStyle/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Research Questions</a:t>
            </a:r>
          </a:p>
          <a:p>
            <a:pPr marL="1143000" lvl="1" indent="-457200"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Which method is going to show best prediction of future stock price?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3E231A4-0134-4B21-801D-403E5C0FC45B}"/>
              </a:ext>
            </a:extLst>
          </p:cNvPr>
          <p:cNvSpPr txBox="1"/>
          <p:nvPr/>
        </p:nvSpPr>
        <p:spPr>
          <a:xfrm>
            <a:off x="8526764" y="4889500"/>
            <a:ext cx="5950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3</a:t>
            </a:r>
          </a:p>
        </p:txBody>
      </p:sp>
      <p:sp>
        <p:nvSpPr>
          <p:cNvPr id="7" name="내용 개체 틀 8">
            <a:extLst>
              <a:ext uri="{FF2B5EF4-FFF2-40B4-BE49-F238E27FC236}">
                <a16:creationId xmlns:a16="http://schemas.microsoft.com/office/drawing/2014/main" id="{BE78E1C7-8DAA-42D8-8FEF-73C79F080B99}"/>
              </a:ext>
            </a:extLst>
          </p:cNvPr>
          <p:cNvSpPr txBox="1">
            <a:spLocks/>
          </p:cNvSpPr>
          <p:nvPr/>
        </p:nvSpPr>
        <p:spPr>
          <a:xfrm>
            <a:off x="685800" y="2571750"/>
            <a:ext cx="7840964" cy="2027684"/>
          </a:xfrm>
          <a:prstGeom prst="rect">
            <a:avLst/>
          </a:prstGeom>
        </p:spPr>
        <p:txBody>
          <a:bodyPr vert="horz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Minion Pro"/>
                <a:ea typeface="+mn-ea"/>
                <a:cs typeface="Minion Pro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Minion Pro"/>
                <a:ea typeface="+mn-ea"/>
                <a:cs typeface="Minion Pro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Minion Pro"/>
                <a:ea typeface="+mn-ea"/>
                <a:cs typeface="Minion Pro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Minion Pro"/>
                <a:ea typeface="+mn-ea"/>
                <a:cs typeface="Minion Pro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Minion Pro"/>
                <a:ea typeface="+mn-ea"/>
                <a:cs typeface="Minion Pro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Hypothesis</a:t>
            </a:r>
          </a:p>
          <a:p>
            <a:pPr marL="1143000" lvl="1" indent="-457200"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Artificial Neural Network model will have best accuracy of stock price prediction, because the stock market data is easily affected by volatile and chaotic characteristics of stock market factors.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4585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3746193E-75FD-468F-B1B8-AEE1751B775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90000" y="438150"/>
            <a:ext cx="8046496" cy="609600"/>
          </a:xfrm>
        </p:spPr>
        <p:txBody>
          <a:bodyPr anchor="ctr"/>
          <a:lstStyle/>
          <a:p>
            <a:r>
              <a:rPr lang="en-US" sz="3000" spc="-100" dirty="0">
                <a:latin typeface="Arial Black" panose="020B0A04020102020204" pitchFamily="34" charset="0"/>
              </a:rPr>
              <a:t>4. Models &amp; Hyperparameter Tuning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DAB9C8-D23B-43CD-B5F3-00ED2DB1CAA4}"/>
              </a:ext>
            </a:extLst>
          </p:cNvPr>
          <p:cNvSpPr txBox="1"/>
          <p:nvPr/>
        </p:nvSpPr>
        <p:spPr>
          <a:xfrm>
            <a:off x="8526764" y="4889500"/>
            <a:ext cx="5950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4</a:t>
            </a:r>
          </a:p>
        </p:txBody>
      </p:sp>
      <p:sp>
        <p:nvSpPr>
          <p:cNvPr id="7" name="내용 개체 틀 8">
            <a:extLst>
              <a:ext uri="{FF2B5EF4-FFF2-40B4-BE49-F238E27FC236}">
                <a16:creationId xmlns:a16="http://schemas.microsoft.com/office/drawing/2014/main" id="{CE628B1C-CACB-4F99-9F5F-4D4295606BF7}"/>
              </a:ext>
            </a:extLst>
          </p:cNvPr>
          <p:cNvSpPr txBox="1">
            <a:spLocks/>
          </p:cNvSpPr>
          <p:nvPr/>
        </p:nvSpPr>
        <p:spPr>
          <a:xfrm>
            <a:off x="685800" y="1123950"/>
            <a:ext cx="6858000" cy="2971800"/>
          </a:xfrm>
          <a:prstGeom prst="rect">
            <a:avLst/>
          </a:prstGeom>
        </p:spPr>
        <p:txBody>
          <a:bodyPr vert="horz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Minion Pro"/>
                <a:ea typeface="+mn-ea"/>
                <a:cs typeface="Minion Pro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Minion Pro"/>
                <a:ea typeface="+mn-ea"/>
                <a:cs typeface="Minion Pro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Minion Pro"/>
                <a:ea typeface="+mn-ea"/>
                <a:cs typeface="Minion Pro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Minion Pro"/>
                <a:ea typeface="+mn-ea"/>
                <a:cs typeface="Minion Pro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Minion Pro"/>
                <a:ea typeface="+mn-ea"/>
                <a:cs typeface="Minion Pro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Linear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Regression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Logistic Regression</a:t>
            </a:r>
          </a:p>
          <a:p>
            <a:pPr marL="1143000" lvl="1" indent="-45720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GridSearchCV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Artificial Neural Network</a:t>
            </a:r>
          </a:p>
          <a:p>
            <a:pPr marL="1028700" lvl="1" indent="-34290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GridSearchCV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4983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3746193E-75FD-468F-B1B8-AEE1751B775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90000" y="438150"/>
            <a:ext cx="7849200" cy="609600"/>
          </a:xfrm>
        </p:spPr>
        <p:txBody>
          <a:bodyPr anchor="ctr"/>
          <a:lstStyle/>
          <a:p>
            <a:r>
              <a:rPr lang="en-US" sz="3000" spc="-100" dirty="0">
                <a:latin typeface="Arial Black" panose="020B0A04020102020204" pitchFamily="34" charset="0"/>
              </a:rPr>
              <a:t>5. Results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09E7426-CDCD-412F-AC66-DF094DB87A61}"/>
              </a:ext>
            </a:extLst>
          </p:cNvPr>
          <p:cNvSpPr txBox="1"/>
          <p:nvPr/>
        </p:nvSpPr>
        <p:spPr>
          <a:xfrm>
            <a:off x="8526765" y="4889500"/>
            <a:ext cx="59503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5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BE329062-D82D-4AFE-AC62-451AC7CB7E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8051" y="2195606"/>
            <a:ext cx="2340000" cy="1672288"/>
          </a:xfrm>
          <a:prstGeom prst="rect">
            <a:avLst/>
          </a:prstGeom>
        </p:spPr>
      </p:pic>
      <p:pic>
        <p:nvPicPr>
          <p:cNvPr id="13" name="그림 12" descr="스크린샷이(가) 표시된 사진&#10;&#10;자동 생성된 설명">
            <a:extLst>
              <a:ext uri="{FF2B5EF4-FFF2-40B4-BE49-F238E27FC236}">
                <a16:creationId xmlns:a16="http://schemas.microsoft.com/office/drawing/2014/main" id="{AE2CCA4D-166D-4A0B-80D8-C82E819CE1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0432" y="2195606"/>
            <a:ext cx="2340000" cy="1672288"/>
          </a:xfrm>
          <a:prstGeom prst="rect">
            <a:avLst/>
          </a:prstGeom>
        </p:spPr>
      </p:pic>
      <p:pic>
        <p:nvPicPr>
          <p:cNvPr id="15" name="그림 14" descr="텍스트이(가) 표시된 사진&#10;&#10;자동 생성된 설명">
            <a:extLst>
              <a:ext uri="{FF2B5EF4-FFF2-40B4-BE49-F238E27FC236}">
                <a16:creationId xmlns:a16="http://schemas.microsoft.com/office/drawing/2014/main" id="{3A2F0665-0151-4926-8E23-82A98BAC86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2199537"/>
            <a:ext cx="2340000" cy="162224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EA6513D4-10E1-4196-9DC4-CAAE928D2DED}"/>
              </a:ext>
            </a:extLst>
          </p:cNvPr>
          <p:cNvSpPr txBox="1"/>
          <p:nvPr/>
        </p:nvSpPr>
        <p:spPr>
          <a:xfrm>
            <a:off x="805845" y="1826274"/>
            <a:ext cx="2095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RMSE - Samsung</a:t>
            </a:r>
            <a:endParaRPr lang="ko-KR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C581B2B-8EF0-497E-BF72-002F674D6A31}"/>
              </a:ext>
            </a:extLst>
          </p:cNvPr>
          <p:cNvSpPr txBox="1"/>
          <p:nvPr/>
        </p:nvSpPr>
        <p:spPr>
          <a:xfrm>
            <a:off x="3823308" y="1826274"/>
            <a:ext cx="16294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RMSE - Tesla</a:t>
            </a:r>
            <a:endParaRPr lang="ko-KR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99068BA-F2F7-4878-8F65-E6E890836C58}"/>
              </a:ext>
            </a:extLst>
          </p:cNvPr>
          <p:cNvSpPr txBox="1"/>
          <p:nvPr/>
        </p:nvSpPr>
        <p:spPr>
          <a:xfrm>
            <a:off x="6223473" y="1826274"/>
            <a:ext cx="2133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RMSE - Facebook</a:t>
            </a:r>
            <a:endParaRPr lang="ko-KR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23527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3746193E-75FD-468F-B1B8-AEE1751B775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38944" y="3723878"/>
            <a:ext cx="7053219" cy="609600"/>
          </a:xfrm>
        </p:spPr>
        <p:txBody>
          <a:bodyPr anchor="ctr"/>
          <a:lstStyle/>
          <a:p>
            <a:r>
              <a:rPr lang="en-US" sz="3000" spc="-100" dirty="0">
                <a:latin typeface="Arial Black" panose="020B0A04020102020204" pitchFamily="34" charset="0"/>
              </a:rPr>
              <a:t>6. Research Contribution</a:t>
            </a:r>
          </a:p>
        </p:txBody>
      </p:sp>
      <p:sp>
        <p:nvSpPr>
          <p:cNvPr id="28" name="내용 개체 틀 8">
            <a:extLst>
              <a:ext uri="{FF2B5EF4-FFF2-40B4-BE49-F238E27FC236}">
                <a16:creationId xmlns:a16="http://schemas.microsoft.com/office/drawing/2014/main" id="{88DD2BAB-4266-4F1E-892B-BC268CA962CF}"/>
              </a:ext>
            </a:extLst>
          </p:cNvPr>
          <p:cNvSpPr txBox="1">
            <a:spLocks/>
          </p:cNvSpPr>
          <p:nvPr/>
        </p:nvSpPr>
        <p:spPr>
          <a:xfrm>
            <a:off x="1234142" y="4409678"/>
            <a:ext cx="7605058" cy="295672"/>
          </a:xfrm>
          <a:prstGeom prst="rect">
            <a:avLst/>
          </a:prstGeom>
        </p:spPr>
        <p:txBody>
          <a:bodyPr vert="horz"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Minion Pro"/>
                <a:ea typeface="+mn-ea"/>
                <a:cs typeface="Minion Pro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Minion Pro"/>
                <a:ea typeface="+mn-ea"/>
                <a:cs typeface="Minion Pro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Minion Pro"/>
                <a:ea typeface="+mn-ea"/>
                <a:cs typeface="Minion Pro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Minion Pro"/>
                <a:ea typeface="+mn-ea"/>
                <a:cs typeface="Minion Pro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Minion Pro"/>
                <a:ea typeface="+mn-ea"/>
                <a:cs typeface="Minion Pro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Acquire Machine Learning Skills (Linear, Logistic, ANN)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CFF3F2C-1CFD-4ED6-B7DA-B2EF897F2620}"/>
              </a:ext>
            </a:extLst>
          </p:cNvPr>
          <p:cNvSpPr txBox="1"/>
          <p:nvPr/>
        </p:nvSpPr>
        <p:spPr>
          <a:xfrm>
            <a:off x="8526765" y="4889500"/>
            <a:ext cx="59503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6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9" name="표 8">
                <a:extLst>
                  <a:ext uri="{FF2B5EF4-FFF2-40B4-BE49-F238E27FC236}">
                    <a16:creationId xmlns:a16="http://schemas.microsoft.com/office/drawing/2014/main" id="{0CB00C6A-3915-412E-AC1E-F7AE78624FF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616691287"/>
                  </p:ext>
                </p:extLst>
              </p:nvPr>
            </p:nvGraphicFramePr>
            <p:xfrm>
              <a:off x="971600" y="1688554"/>
              <a:ext cx="3520212" cy="1717548"/>
            </p:xfrm>
            <a:graphic>
              <a:graphicData uri="http://schemas.openxmlformats.org/drawingml/2006/table">
                <a:tbl>
                  <a:tblPr firstRow="1" firstCol="1" bandRow="1">
                    <a:tableStyleId>{0E3FDE45-AF77-4B5C-9715-49D594BDF05E}</a:tableStyleId>
                  </a:tblPr>
                  <a:tblGrid>
                    <a:gridCol w="1140460">
                      <a:extLst>
                        <a:ext uri="{9D8B030D-6E8A-4147-A177-3AD203B41FA5}">
                          <a16:colId xmlns:a16="http://schemas.microsoft.com/office/drawing/2014/main" val="4061255709"/>
                        </a:ext>
                      </a:extLst>
                    </a:gridCol>
                    <a:gridCol w="1107122">
                      <a:extLst>
                        <a:ext uri="{9D8B030D-6E8A-4147-A177-3AD203B41FA5}">
                          <a16:colId xmlns:a16="http://schemas.microsoft.com/office/drawing/2014/main" val="1739143286"/>
                        </a:ext>
                      </a:extLst>
                    </a:gridCol>
                    <a:gridCol w="1272630">
                      <a:extLst>
                        <a:ext uri="{9D8B030D-6E8A-4147-A177-3AD203B41FA5}">
                          <a16:colId xmlns:a16="http://schemas.microsoft.com/office/drawing/2014/main" val="4218953106"/>
                        </a:ext>
                      </a:extLst>
                    </a:gridCol>
                  </a:tblGrid>
                  <a:tr h="266381"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US" sz="16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 </a:t>
                          </a:r>
                          <a:endParaRPr lang="ko-KR" sz="1600" kern="100" dirty="0">
                            <a:effectLst/>
                            <a:latin typeface="Arial" panose="020B0604020202020204" pitchFamily="34" charset="0"/>
                            <a:ea typeface="SimSun" panose="02010600030101010101" pitchFamily="2" charset="-122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US" sz="16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Test</a:t>
                          </a:r>
                        </a:p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US" sz="16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Accuracy</a:t>
                          </a:r>
                          <a:endParaRPr lang="ko-KR" sz="1600" kern="100" dirty="0">
                            <a:effectLst/>
                            <a:latin typeface="Arial" panose="020B0604020202020204" pitchFamily="34" charset="0"/>
                            <a:ea typeface="SimSun" panose="02010600030101010101" pitchFamily="2" charset="-122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US" sz="1600" kern="10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Confusion Matrix</a:t>
                          </a:r>
                          <a:endParaRPr lang="ko-KR" sz="1600" kern="100">
                            <a:effectLst/>
                            <a:latin typeface="Arial" panose="020B0604020202020204" pitchFamily="34" charset="0"/>
                            <a:ea typeface="SimSun" panose="02010600030101010101" pitchFamily="2" charset="-122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102396615"/>
                      </a:ext>
                    </a:extLst>
                  </a:tr>
                  <a:tr h="224828"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US" sz="16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Samsung</a:t>
                          </a:r>
                          <a:endParaRPr lang="ko-KR" sz="1600" kern="100" dirty="0">
                            <a:effectLst/>
                            <a:latin typeface="Arial" panose="020B0604020202020204" pitchFamily="34" charset="0"/>
                            <a:ea typeface="SimSun" panose="02010600030101010101" pitchFamily="2" charset="-122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US" sz="16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0.7049</a:t>
                          </a:r>
                          <a:endParaRPr lang="ko-KR" sz="1600" kern="100" dirty="0">
                            <a:effectLst/>
                            <a:latin typeface="Arial" panose="020B0604020202020204" pitchFamily="34" charset="0"/>
                            <a:ea typeface="SimSun" panose="02010600030101010101" pitchFamily="2" charset="-122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ko-KR" sz="1600" kern="100">
                                        <a:effectLst/>
                                      </a:rPr>
                                    </m:ctrlPr>
                                  </m:dPr>
                                  <m:e>
                                    <m:m>
                                      <m:mPr>
                                        <m:mcs>
                                          <m:mc>
                                            <m:mcPr>
                                              <m:count m:val="2"/>
                                              <m:mcJc m:val="center"/>
                                            </m:mcPr>
                                          </m:mc>
                                        </m:mcs>
                                        <m:ctrlPr>
                                          <a:rPr lang="ko-KR" sz="1600" kern="100">
                                            <a:effectLst/>
                                          </a:rPr>
                                        </m:ctrlPr>
                                      </m:mPr>
                                      <m:mr>
                                        <m:e>
                                          <m:r>
                                            <a:rPr lang="en-US" sz="1600" kern="100">
                                              <a:effectLst/>
                                            </a:rPr>
                                            <m:t>25</m:t>
                                          </m:r>
                                        </m:e>
                                        <m:e>
                                          <m:r>
                                            <a:rPr lang="en-US" sz="1600" kern="100">
                                              <a:effectLst/>
                                            </a:rPr>
                                            <m:t>11</m:t>
                                          </m:r>
                                        </m:e>
                                      </m:mr>
                                      <m:mr>
                                        <m:e>
                                          <m:r>
                                            <a:rPr lang="en-US" sz="1600" kern="100">
                                              <a:effectLst/>
                                            </a:rPr>
                                            <m:t>7</m:t>
                                          </m:r>
                                        </m:e>
                                        <m:e>
                                          <m:r>
                                            <a:rPr lang="en-US" sz="1600" kern="100">
                                              <a:effectLst/>
                                            </a:rPr>
                                            <m:t>18</m:t>
                                          </m:r>
                                        </m:e>
                                      </m:mr>
                                    </m:m>
                                  </m:e>
                                </m:d>
                              </m:oMath>
                            </m:oMathPara>
                          </a14:m>
                          <a:endParaRPr lang="ko-KR" sz="1600" kern="100" dirty="0">
                            <a:effectLst/>
                            <a:latin typeface="Arial" panose="020B0604020202020204" pitchFamily="34" charset="0"/>
                            <a:ea typeface="SimSun" panose="02010600030101010101" pitchFamily="2" charset="-122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1848453216"/>
                      </a:ext>
                    </a:extLst>
                  </a:tr>
                  <a:tr h="224828"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US" sz="1600" kern="10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Tesla</a:t>
                          </a:r>
                          <a:endParaRPr lang="ko-KR" sz="1600" kern="100">
                            <a:effectLst/>
                            <a:latin typeface="Arial" panose="020B0604020202020204" pitchFamily="34" charset="0"/>
                            <a:ea typeface="SimSun" panose="02010600030101010101" pitchFamily="2" charset="-122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US" sz="16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0.8254</a:t>
                          </a:r>
                          <a:endParaRPr lang="ko-KR" sz="1600" kern="100" dirty="0">
                            <a:effectLst/>
                            <a:latin typeface="Arial" panose="020B0604020202020204" pitchFamily="34" charset="0"/>
                            <a:ea typeface="SimSun" panose="02010600030101010101" pitchFamily="2" charset="-122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ko-KR" sz="1600" kern="100">
                                        <a:effectLst/>
                                      </a:rPr>
                                    </m:ctrlPr>
                                  </m:dPr>
                                  <m:e>
                                    <m:m>
                                      <m:mPr>
                                        <m:mcs>
                                          <m:mc>
                                            <m:mcPr>
                                              <m:count m:val="2"/>
                                              <m:mcJc m:val="center"/>
                                            </m:mcPr>
                                          </m:mc>
                                        </m:mcs>
                                        <m:ctrlPr>
                                          <a:rPr lang="ko-KR" sz="1600" kern="100">
                                            <a:effectLst/>
                                          </a:rPr>
                                        </m:ctrlPr>
                                      </m:mPr>
                                      <m:mr>
                                        <m:e>
                                          <m:r>
                                            <a:rPr lang="en-US" sz="1600" kern="100">
                                              <a:effectLst/>
                                            </a:rPr>
                                            <m:t>28</m:t>
                                          </m:r>
                                        </m:e>
                                        <m:e>
                                          <m:r>
                                            <a:rPr lang="en-US" sz="1600" kern="100">
                                              <a:effectLst/>
                                            </a:rPr>
                                            <m:t>5</m:t>
                                          </m:r>
                                        </m:e>
                                      </m:mr>
                                      <m:mr>
                                        <m:e>
                                          <m:r>
                                            <a:rPr lang="en-US" sz="1600" kern="100">
                                              <a:effectLst/>
                                            </a:rPr>
                                            <m:t>6</m:t>
                                          </m:r>
                                        </m:e>
                                        <m:e>
                                          <m:r>
                                            <a:rPr lang="en-US" sz="1600" kern="100">
                                              <a:effectLst/>
                                            </a:rPr>
                                            <m:t>24</m:t>
                                          </m:r>
                                        </m:e>
                                      </m:mr>
                                    </m:m>
                                  </m:e>
                                </m:d>
                              </m:oMath>
                            </m:oMathPara>
                          </a14:m>
                          <a:endParaRPr lang="ko-KR" sz="1600" kern="100" dirty="0">
                            <a:effectLst/>
                            <a:latin typeface="Arial" panose="020B0604020202020204" pitchFamily="34" charset="0"/>
                            <a:ea typeface="SimSun" panose="02010600030101010101" pitchFamily="2" charset="-122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579253370"/>
                      </a:ext>
                    </a:extLst>
                  </a:tr>
                  <a:tr h="276158"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US" sz="1600" kern="10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Facebook</a:t>
                          </a:r>
                          <a:endParaRPr lang="ko-KR" sz="1600" kern="100">
                            <a:effectLst/>
                            <a:latin typeface="Arial" panose="020B0604020202020204" pitchFamily="34" charset="0"/>
                            <a:ea typeface="SimSun" panose="02010600030101010101" pitchFamily="2" charset="-122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US" sz="1600" kern="10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0.7302</a:t>
                          </a:r>
                          <a:endParaRPr lang="ko-KR" sz="1600" kern="100">
                            <a:effectLst/>
                            <a:latin typeface="Arial" panose="020B0604020202020204" pitchFamily="34" charset="0"/>
                            <a:ea typeface="SimSun" panose="02010600030101010101" pitchFamily="2" charset="-122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ko-KR" sz="1600" kern="100">
                                        <a:effectLst/>
                                      </a:rPr>
                                    </m:ctrlPr>
                                  </m:dPr>
                                  <m:e>
                                    <m:m>
                                      <m:mPr>
                                        <m:mcs>
                                          <m:mc>
                                            <m:mcPr>
                                              <m:count m:val="2"/>
                                              <m:mcJc m:val="center"/>
                                            </m:mcPr>
                                          </m:mc>
                                        </m:mcs>
                                        <m:ctrlPr>
                                          <a:rPr lang="ko-KR" sz="1600" kern="100">
                                            <a:effectLst/>
                                          </a:rPr>
                                        </m:ctrlPr>
                                      </m:mPr>
                                      <m:mr>
                                        <m:e>
                                          <m:r>
                                            <a:rPr lang="en-US" sz="1600" kern="100">
                                              <a:effectLst/>
                                            </a:rPr>
                                            <m:t>26</m:t>
                                          </m:r>
                                        </m:e>
                                        <m:e>
                                          <m:r>
                                            <a:rPr lang="en-US" sz="1600" kern="100">
                                              <a:effectLst/>
                                            </a:rPr>
                                            <m:t>7</m:t>
                                          </m:r>
                                        </m:e>
                                      </m:mr>
                                      <m:mr>
                                        <m:e>
                                          <m:r>
                                            <a:rPr lang="en-US" sz="1600" kern="100">
                                              <a:effectLst/>
                                            </a:rPr>
                                            <m:t>10</m:t>
                                          </m:r>
                                        </m:e>
                                        <m:e>
                                          <m:r>
                                            <a:rPr lang="en-US" sz="1600" kern="100">
                                              <a:effectLst/>
                                            </a:rPr>
                                            <m:t>20</m:t>
                                          </m:r>
                                        </m:e>
                                      </m:mr>
                                    </m:m>
                                  </m:e>
                                </m:d>
                              </m:oMath>
                            </m:oMathPara>
                          </a14:m>
                          <a:endParaRPr lang="ko-KR" sz="1600" kern="100" dirty="0">
                            <a:effectLst/>
                            <a:latin typeface="Arial" panose="020B0604020202020204" pitchFamily="34" charset="0"/>
                            <a:ea typeface="SimSun" panose="02010600030101010101" pitchFamily="2" charset="-122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043285538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9" name="표 8">
                <a:extLst>
                  <a:ext uri="{FF2B5EF4-FFF2-40B4-BE49-F238E27FC236}">
                    <a16:creationId xmlns:a16="http://schemas.microsoft.com/office/drawing/2014/main" id="{0CB00C6A-3915-412E-AC1E-F7AE78624FF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616691287"/>
                  </p:ext>
                </p:extLst>
              </p:nvPr>
            </p:nvGraphicFramePr>
            <p:xfrm>
              <a:off x="971600" y="1688554"/>
              <a:ext cx="3520212" cy="1717548"/>
            </p:xfrm>
            <a:graphic>
              <a:graphicData uri="http://schemas.openxmlformats.org/drawingml/2006/table">
                <a:tbl>
                  <a:tblPr firstRow="1" firstCol="1" bandRow="1">
                    <a:tableStyleId>{0E3FDE45-AF77-4B5C-9715-49D594BDF05E}</a:tableStyleId>
                  </a:tblPr>
                  <a:tblGrid>
                    <a:gridCol w="1140460">
                      <a:extLst>
                        <a:ext uri="{9D8B030D-6E8A-4147-A177-3AD203B41FA5}">
                          <a16:colId xmlns:a16="http://schemas.microsoft.com/office/drawing/2014/main" val="4061255709"/>
                        </a:ext>
                      </a:extLst>
                    </a:gridCol>
                    <a:gridCol w="1107122">
                      <a:extLst>
                        <a:ext uri="{9D8B030D-6E8A-4147-A177-3AD203B41FA5}">
                          <a16:colId xmlns:a16="http://schemas.microsoft.com/office/drawing/2014/main" val="1739143286"/>
                        </a:ext>
                      </a:extLst>
                    </a:gridCol>
                    <a:gridCol w="1272630">
                      <a:extLst>
                        <a:ext uri="{9D8B030D-6E8A-4147-A177-3AD203B41FA5}">
                          <a16:colId xmlns:a16="http://schemas.microsoft.com/office/drawing/2014/main" val="4218953106"/>
                        </a:ext>
                      </a:extLst>
                    </a:gridCol>
                  </a:tblGrid>
                  <a:tr h="487680"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US" sz="16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 </a:t>
                          </a:r>
                          <a:endParaRPr lang="ko-KR" sz="1600" kern="100" dirty="0">
                            <a:effectLst/>
                            <a:latin typeface="Arial" panose="020B0604020202020204" pitchFamily="34" charset="0"/>
                            <a:ea typeface="SimSun" panose="02010600030101010101" pitchFamily="2" charset="-122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US" sz="16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Test</a:t>
                          </a:r>
                        </a:p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US" sz="16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Accuracy</a:t>
                          </a:r>
                          <a:endParaRPr lang="ko-KR" sz="1600" kern="100" dirty="0">
                            <a:effectLst/>
                            <a:latin typeface="Arial" panose="020B0604020202020204" pitchFamily="34" charset="0"/>
                            <a:ea typeface="SimSun" panose="02010600030101010101" pitchFamily="2" charset="-122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US" sz="1600" kern="10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Confusion Matrix</a:t>
                          </a:r>
                          <a:endParaRPr lang="ko-KR" sz="1600" kern="100">
                            <a:effectLst/>
                            <a:latin typeface="Arial" panose="020B0604020202020204" pitchFamily="34" charset="0"/>
                            <a:ea typeface="SimSun" panose="02010600030101010101" pitchFamily="2" charset="-122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102396615"/>
                      </a:ext>
                    </a:extLst>
                  </a:tr>
                  <a:tr h="411607"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US" sz="16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Samsung</a:t>
                          </a:r>
                          <a:endParaRPr lang="ko-KR" sz="1600" kern="100" dirty="0">
                            <a:effectLst/>
                            <a:latin typeface="Arial" panose="020B0604020202020204" pitchFamily="34" charset="0"/>
                            <a:ea typeface="SimSun" panose="02010600030101010101" pitchFamily="2" charset="-122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US" sz="16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0.7049</a:t>
                          </a:r>
                          <a:endParaRPr lang="ko-KR" sz="1600" kern="100" dirty="0">
                            <a:effectLst/>
                            <a:latin typeface="Arial" panose="020B0604020202020204" pitchFamily="34" charset="0"/>
                            <a:ea typeface="SimSun" panose="02010600030101010101" pitchFamily="2" charset="-122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68580" marR="68580" marT="0" marB="0" anchor="ctr">
                        <a:blipFill>
                          <a:blip r:embed="rId2"/>
                          <a:stretch>
                            <a:fillRect l="-176555" t="-132353" r="-478" b="-21470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848453216"/>
                      </a:ext>
                    </a:extLst>
                  </a:tr>
                  <a:tr h="411607"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US" sz="1600" kern="10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Tesla</a:t>
                          </a:r>
                          <a:endParaRPr lang="ko-KR" sz="1600" kern="100">
                            <a:effectLst/>
                            <a:latin typeface="Arial" panose="020B0604020202020204" pitchFamily="34" charset="0"/>
                            <a:ea typeface="SimSun" panose="02010600030101010101" pitchFamily="2" charset="-122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US" sz="16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0.8254</a:t>
                          </a:r>
                          <a:endParaRPr lang="ko-KR" sz="1600" kern="100" dirty="0">
                            <a:effectLst/>
                            <a:latin typeface="Arial" panose="020B0604020202020204" pitchFamily="34" charset="0"/>
                            <a:ea typeface="SimSun" panose="02010600030101010101" pitchFamily="2" charset="-122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68580" marR="68580" marT="0" marB="0" anchor="ctr">
                        <a:blipFill>
                          <a:blip r:embed="rId2"/>
                          <a:stretch>
                            <a:fillRect l="-176555" t="-232353" r="-478" b="-11470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579253370"/>
                      </a:ext>
                    </a:extLst>
                  </a:tr>
                  <a:tr h="406654"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US" sz="1600" kern="10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Facebook</a:t>
                          </a:r>
                          <a:endParaRPr lang="ko-KR" sz="1600" kern="100">
                            <a:effectLst/>
                            <a:latin typeface="Arial" panose="020B0604020202020204" pitchFamily="34" charset="0"/>
                            <a:ea typeface="SimSun" panose="02010600030101010101" pitchFamily="2" charset="-122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US" sz="1600" kern="10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0.7302</a:t>
                          </a:r>
                          <a:endParaRPr lang="ko-KR" sz="1600" kern="100">
                            <a:effectLst/>
                            <a:latin typeface="Arial" panose="020B0604020202020204" pitchFamily="34" charset="0"/>
                            <a:ea typeface="SimSun" panose="02010600030101010101" pitchFamily="2" charset="-122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68580" marR="68580" marT="0" marB="0" anchor="ctr">
                        <a:blipFill>
                          <a:blip r:embed="rId2"/>
                          <a:stretch>
                            <a:fillRect l="-176555" t="-337313" r="-478" b="-1641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043285538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10" name="표 9">
                <a:extLst>
                  <a:ext uri="{FF2B5EF4-FFF2-40B4-BE49-F238E27FC236}">
                    <a16:creationId xmlns:a16="http://schemas.microsoft.com/office/drawing/2014/main" id="{A63027FF-FB87-45BC-B080-3E50355B1BD4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487045575"/>
                  </p:ext>
                </p:extLst>
              </p:nvPr>
            </p:nvGraphicFramePr>
            <p:xfrm>
              <a:off x="4804772" y="1688554"/>
              <a:ext cx="3431456" cy="1707642"/>
            </p:xfrm>
            <a:graphic>
              <a:graphicData uri="http://schemas.openxmlformats.org/drawingml/2006/table">
                <a:tbl>
                  <a:tblPr firstRow="1" firstCol="1" bandRow="1">
                    <a:tableStyleId>{0E3FDE45-AF77-4B5C-9715-49D594BDF05E}</a:tableStyleId>
                  </a:tblPr>
                  <a:tblGrid>
                    <a:gridCol w="1140460">
                      <a:extLst>
                        <a:ext uri="{9D8B030D-6E8A-4147-A177-3AD203B41FA5}">
                          <a16:colId xmlns:a16="http://schemas.microsoft.com/office/drawing/2014/main" val="1559939408"/>
                        </a:ext>
                      </a:extLst>
                    </a:gridCol>
                    <a:gridCol w="1107122">
                      <a:extLst>
                        <a:ext uri="{9D8B030D-6E8A-4147-A177-3AD203B41FA5}">
                          <a16:colId xmlns:a16="http://schemas.microsoft.com/office/drawing/2014/main" val="660008827"/>
                        </a:ext>
                      </a:extLst>
                    </a:gridCol>
                    <a:gridCol w="1183874">
                      <a:extLst>
                        <a:ext uri="{9D8B030D-6E8A-4147-A177-3AD203B41FA5}">
                          <a16:colId xmlns:a16="http://schemas.microsoft.com/office/drawing/2014/main" val="889275596"/>
                        </a:ext>
                      </a:extLst>
                    </a:gridCol>
                  </a:tblGrid>
                  <a:tr h="148111"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US" sz="16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 </a:t>
                          </a:r>
                          <a:endParaRPr lang="ko-KR" sz="1600" kern="100" dirty="0">
                            <a:effectLst/>
                            <a:latin typeface="Arial" panose="020B0604020202020204" pitchFamily="34" charset="0"/>
                            <a:ea typeface="SimSun" panose="02010600030101010101" pitchFamily="2" charset="-122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US" sz="16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Test</a:t>
                          </a:r>
                        </a:p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US" sz="16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Accuracy</a:t>
                          </a:r>
                          <a:endParaRPr lang="ko-KR" sz="1600" kern="100" dirty="0">
                            <a:effectLst/>
                            <a:latin typeface="Arial" panose="020B0604020202020204" pitchFamily="34" charset="0"/>
                            <a:ea typeface="SimSun" panose="02010600030101010101" pitchFamily="2" charset="-122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US" sz="1600" kern="10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Confusion Matrix</a:t>
                          </a:r>
                          <a:endParaRPr lang="ko-KR" sz="1600" kern="100">
                            <a:effectLst/>
                            <a:latin typeface="Arial" panose="020B0604020202020204" pitchFamily="34" charset="0"/>
                            <a:ea typeface="SimSun" panose="02010600030101010101" pitchFamily="2" charset="-122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801847762"/>
                      </a:ext>
                    </a:extLst>
                  </a:tr>
                  <a:tr h="154394"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US" sz="16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Samsung</a:t>
                          </a:r>
                          <a:endParaRPr lang="ko-KR" sz="1600" kern="100" dirty="0">
                            <a:effectLst/>
                            <a:latin typeface="Arial" panose="020B0604020202020204" pitchFamily="34" charset="0"/>
                            <a:ea typeface="SimSun" panose="02010600030101010101" pitchFamily="2" charset="-122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US" sz="16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0.5902</a:t>
                          </a:r>
                          <a:endParaRPr lang="ko-KR" sz="1600" kern="100" dirty="0">
                            <a:effectLst/>
                            <a:latin typeface="Arial" panose="020B0604020202020204" pitchFamily="34" charset="0"/>
                            <a:ea typeface="SimSun" panose="02010600030101010101" pitchFamily="2" charset="-122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ko-KR" sz="1600" kern="100">
                                        <a:effectLst/>
                                      </a:rPr>
                                    </m:ctrlPr>
                                  </m:dPr>
                                  <m:e>
                                    <m:m>
                                      <m:mPr>
                                        <m:mcs>
                                          <m:mc>
                                            <m:mcPr>
                                              <m:count m:val="2"/>
                                              <m:mcJc m:val="center"/>
                                            </m:mcPr>
                                          </m:mc>
                                        </m:mcs>
                                        <m:ctrlPr>
                                          <a:rPr lang="ko-KR" sz="1600" kern="100">
                                            <a:effectLst/>
                                          </a:rPr>
                                        </m:ctrlPr>
                                      </m:mPr>
                                      <m:mr>
                                        <m:e>
                                          <m:r>
                                            <a:rPr lang="en-US" sz="1600" kern="100">
                                              <a:effectLst/>
                                            </a:rPr>
                                            <m:t>36</m:t>
                                          </m:r>
                                        </m:e>
                                        <m:e>
                                          <m:r>
                                            <a:rPr lang="en-US" sz="1600" kern="100">
                                              <a:effectLst/>
                                            </a:rPr>
                                            <m:t>0</m:t>
                                          </m:r>
                                        </m:e>
                                      </m:mr>
                                      <m:mr>
                                        <m:e>
                                          <m:r>
                                            <a:rPr lang="en-US" sz="1600" kern="100">
                                              <a:effectLst/>
                                            </a:rPr>
                                            <m:t>25</m:t>
                                          </m:r>
                                        </m:e>
                                        <m:e>
                                          <m:r>
                                            <a:rPr lang="en-US" sz="1600" kern="100">
                                              <a:effectLst/>
                                            </a:rPr>
                                            <m:t>25</m:t>
                                          </m:r>
                                        </m:e>
                                      </m:mr>
                                    </m:m>
                                  </m:e>
                                </m:d>
                              </m:oMath>
                            </m:oMathPara>
                          </a14:m>
                          <a:endParaRPr lang="ko-KR" sz="1600" kern="100">
                            <a:effectLst/>
                            <a:latin typeface="Arial" panose="020B0604020202020204" pitchFamily="34" charset="0"/>
                            <a:ea typeface="SimSun" panose="02010600030101010101" pitchFamily="2" charset="-122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2407421396"/>
                      </a:ext>
                    </a:extLst>
                  </a:tr>
                  <a:tr h="153547"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US" sz="16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Tesla</a:t>
                          </a:r>
                          <a:endParaRPr lang="ko-KR" sz="1600" kern="100" dirty="0">
                            <a:effectLst/>
                            <a:latin typeface="Arial" panose="020B0604020202020204" pitchFamily="34" charset="0"/>
                            <a:ea typeface="SimSun" panose="02010600030101010101" pitchFamily="2" charset="-122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US" sz="16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0.4762</a:t>
                          </a:r>
                          <a:endParaRPr lang="ko-KR" sz="1600" kern="100" dirty="0">
                            <a:effectLst/>
                            <a:latin typeface="Arial" panose="020B0604020202020204" pitchFamily="34" charset="0"/>
                            <a:ea typeface="SimSun" panose="02010600030101010101" pitchFamily="2" charset="-122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ko-KR" sz="1600" kern="100">
                                        <a:effectLst/>
                                      </a:rPr>
                                    </m:ctrlPr>
                                  </m:dPr>
                                  <m:e>
                                    <m:m>
                                      <m:mPr>
                                        <m:mcs>
                                          <m:mc>
                                            <m:mcPr>
                                              <m:count m:val="2"/>
                                              <m:mcJc m:val="center"/>
                                            </m:mcPr>
                                          </m:mc>
                                        </m:mcs>
                                        <m:ctrlPr>
                                          <a:rPr lang="ko-KR" sz="1600" kern="100">
                                            <a:effectLst/>
                                          </a:rPr>
                                        </m:ctrlPr>
                                      </m:mPr>
                                      <m:mr>
                                        <m:e>
                                          <m:r>
                                            <a:rPr lang="en-US" sz="1600" kern="100">
                                              <a:effectLst/>
                                            </a:rPr>
                                            <m:t>0</m:t>
                                          </m:r>
                                        </m:e>
                                        <m:e>
                                          <m:r>
                                            <a:rPr lang="en-US" sz="1600" kern="100">
                                              <a:effectLst/>
                                            </a:rPr>
                                            <m:t>33</m:t>
                                          </m:r>
                                        </m:e>
                                      </m:mr>
                                      <m:mr>
                                        <m:e>
                                          <m:r>
                                            <a:rPr lang="en-US" sz="1600" kern="100">
                                              <a:effectLst/>
                                            </a:rPr>
                                            <m:t>0</m:t>
                                          </m:r>
                                        </m:e>
                                        <m:e>
                                          <m:r>
                                            <a:rPr lang="en-US" sz="1600" kern="100">
                                              <a:effectLst/>
                                            </a:rPr>
                                            <m:t>30</m:t>
                                          </m:r>
                                        </m:e>
                                      </m:mr>
                                    </m:m>
                                  </m:e>
                                </m:d>
                              </m:oMath>
                            </m:oMathPara>
                          </a14:m>
                          <a:endParaRPr lang="ko-KR" sz="1600" kern="100" dirty="0">
                            <a:effectLst/>
                            <a:latin typeface="Arial" panose="020B0604020202020204" pitchFamily="34" charset="0"/>
                            <a:ea typeface="SimSun" panose="02010600030101010101" pitchFamily="2" charset="-122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53674180"/>
                      </a:ext>
                    </a:extLst>
                  </a:tr>
                  <a:tr h="153547"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US" sz="16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Facebook</a:t>
                          </a:r>
                          <a:endParaRPr lang="ko-KR" sz="1600" kern="100" dirty="0">
                            <a:effectLst/>
                            <a:latin typeface="Arial" panose="020B0604020202020204" pitchFamily="34" charset="0"/>
                            <a:ea typeface="SimSun" panose="02010600030101010101" pitchFamily="2" charset="-122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US" sz="1600" kern="10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</a:t>
                          </a:r>
                          <a:endParaRPr lang="ko-KR" sz="1600" kern="100">
                            <a:effectLst/>
                            <a:latin typeface="Arial" panose="020B0604020202020204" pitchFamily="34" charset="0"/>
                            <a:ea typeface="SimSun" panose="02010600030101010101" pitchFamily="2" charset="-122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ko-KR" sz="1600" kern="100">
                                        <a:effectLst/>
                                      </a:rPr>
                                    </m:ctrlPr>
                                  </m:dPr>
                                  <m:e>
                                    <m:m>
                                      <m:mPr>
                                        <m:mcs>
                                          <m:mc>
                                            <m:mcPr>
                                              <m:count m:val="2"/>
                                              <m:mcJc m:val="center"/>
                                            </m:mcPr>
                                          </m:mc>
                                        </m:mcs>
                                        <m:ctrlPr>
                                          <a:rPr lang="ko-KR" sz="1600" kern="100">
                                            <a:effectLst/>
                                          </a:rPr>
                                        </m:ctrlPr>
                                      </m:mPr>
                                      <m:mr>
                                        <m:e>
                                          <m:r>
                                            <a:rPr lang="en-US" sz="1600" kern="100">
                                              <a:effectLst/>
                                            </a:rPr>
                                            <m:t>0</m:t>
                                          </m:r>
                                        </m:e>
                                        <m:e>
                                          <m:r>
                                            <a:rPr lang="en-US" sz="1600" kern="100">
                                              <a:effectLst/>
                                            </a:rPr>
                                            <m:t>0</m:t>
                                          </m:r>
                                        </m:e>
                                      </m:mr>
                                      <m:mr>
                                        <m:e>
                                          <m:r>
                                            <a:rPr lang="en-US" sz="1600" kern="100">
                                              <a:effectLst/>
                                            </a:rPr>
                                            <m:t>0</m:t>
                                          </m:r>
                                        </m:e>
                                        <m:e>
                                          <m:r>
                                            <a:rPr lang="en-US" sz="1600" kern="100">
                                              <a:effectLst/>
                                            </a:rPr>
                                            <m:t>0</m:t>
                                          </m:r>
                                        </m:e>
                                      </m:mr>
                                    </m:m>
                                  </m:e>
                                </m:d>
                              </m:oMath>
                            </m:oMathPara>
                          </a14:m>
                          <a:endParaRPr lang="ko-KR" sz="1600" kern="100" dirty="0">
                            <a:effectLst/>
                            <a:latin typeface="Arial" panose="020B0604020202020204" pitchFamily="34" charset="0"/>
                            <a:ea typeface="SimSun" panose="02010600030101010101" pitchFamily="2" charset="-122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565164608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10" name="표 9">
                <a:extLst>
                  <a:ext uri="{FF2B5EF4-FFF2-40B4-BE49-F238E27FC236}">
                    <a16:creationId xmlns:a16="http://schemas.microsoft.com/office/drawing/2014/main" id="{A63027FF-FB87-45BC-B080-3E50355B1BD4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487045575"/>
                  </p:ext>
                </p:extLst>
              </p:nvPr>
            </p:nvGraphicFramePr>
            <p:xfrm>
              <a:off x="4804772" y="1688554"/>
              <a:ext cx="3431456" cy="1707642"/>
            </p:xfrm>
            <a:graphic>
              <a:graphicData uri="http://schemas.openxmlformats.org/drawingml/2006/table">
                <a:tbl>
                  <a:tblPr firstRow="1" firstCol="1" bandRow="1">
                    <a:tableStyleId>{0E3FDE45-AF77-4B5C-9715-49D594BDF05E}</a:tableStyleId>
                  </a:tblPr>
                  <a:tblGrid>
                    <a:gridCol w="1140460">
                      <a:extLst>
                        <a:ext uri="{9D8B030D-6E8A-4147-A177-3AD203B41FA5}">
                          <a16:colId xmlns:a16="http://schemas.microsoft.com/office/drawing/2014/main" val="1559939408"/>
                        </a:ext>
                      </a:extLst>
                    </a:gridCol>
                    <a:gridCol w="1107122">
                      <a:extLst>
                        <a:ext uri="{9D8B030D-6E8A-4147-A177-3AD203B41FA5}">
                          <a16:colId xmlns:a16="http://schemas.microsoft.com/office/drawing/2014/main" val="660008827"/>
                        </a:ext>
                      </a:extLst>
                    </a:gridCol>
                    <a:gridCol w="1183874">
                      <a:extLst>
                        <a:ext uri="{9D8B030D-6E8A-4147-A177-3AD203B41FA5}">
                          <a16:colId xmlns:a16="http://schemas.microsoft.com/office/drawing/2014/main" val="889275596"/>
                        </a:ext>
                      </a:extLst>
                    </a:gridCol>
                  </a:tblGrid>
                  <a:tr h="487680"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US" sz="16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 </a:t>
                          </a:r>
                          <a:endParaRPr lang="ko-KR" sz="1600" kern="100" dirty="0">
                            <a:effectLst/>
                            <a:latin typeface="Arial" panose="020B0604020202020204" pitchFamily="34" charset="0"/>
                            <a:ea typeface="SimSun" panose="02010600030101010101" pitchFamily="2" charset="-122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US" sz="16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Test</a:t>
                          </a:r>
                        </a:p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US" sz="16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Accuracy</a:t>
                          </a:r>
                          <a:endParaRPr lang="ko-KR" sz="1600" kern="100" dirty="0">
                            <a:effectLst/>
                            <a:latin typeface="Arial" panose="020B0604020202020204" pitchFamily="34" charset="0"/>
                            <a:ea typeface="SimSun" panose="02010600030101010101" pitchFamily="2" charset="-122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US" sz="1600" kern="10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Confusion Matrix</a:t>
                          </a:r>
                          <a:endParaRPr lang="ko-KR" sz="1600" kern="100">
                            <a:effectLst/>
                            <a:latin typeface="Arial" panose="020B0604020202020204" pitchFamily="34" charset="0"/>
                            <a:ea typeface="SimSun" panose="02010600030101010101" pitchFamily="2" charset="-122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extLst>
                      <a:ext uri="{0D108BD9-81ED-4DB2-BD59-A6C34878D82A}">
                        <a16:rowId xmlns:a16="http://schemas.microsoft.com/office/drawing/2014/main" val="3801847762"/>
                      </a:ext>
                    </a:extLst>
                  </a:tr>
                  <a:tr h="406654"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US" sz="16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Samsung</a:t>
                          </a:r>
                          <a:endParaRPr lang="ko-KR" sz="1600" kern="100" dirty="0">
                            <a:effectLst/>
                            <a:latin typeface="Arial" panose="020B0604020202020204" pitchFamily="34" charset="0"/>
                            <a:ea typeface="SimSun" panose="02010600030101010101" pitchFamily="2" charset="-122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US" sz="16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0.5902</a:t>
                          </a:r>
                          <a:endParaRPr lang="ko-KR" sz="1600" kern="100" dirty="0">
                            <a:effectLst/>
                            <a:latin typeface="Arial" panose="020B0604020202020204" pitchFamily="34" charset="0"/>
                            <a:ea typeface="SimSun" panose="02010600030101010101" pitchFamily="2" charset="-122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68580" marR="68580" marT="0" marB="0" anchor="ctr">
                        <a:blipFill>
                          <a:blip r:embed="rId3"/>
                          <a:stretch>
                            <a:fillRect l="-189231" t="-135821" r="-513" b="-21492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407421396"/>
                      </a:ext>
                    </a:extLst>
                  </a:tr>
                  <a:tr h="406654"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US" sz="16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Tesla</a:t>
                          </a:r>
                          <a:endParaRPr lang="ko-KR" sz="1600" kern="100" dirty="0">
                            <a:effectLst/>
                            <a:latin typeface="Arial" panose="020B0604020202020204" pitchFamily="34" charset="0"/>
                            <a:ea typeface="SimSun" panose="02010600030101010101" pitchFamily="2" charset="-122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US" sz="16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0.4762</a:t>
                          </a:r>
                          <a:endParaRPr lang="ko-KR" sz="1600" kern="100" dirty="0">
                            <a:effectLst/>
                            <a:latin typeface="Arial" panose="020B0604020202020204" pitchFamily="34" charset="0"/>
                            <a:ea typeface="SimSun" panose="02010600030101010101" pitchFamily="2" charset="-122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68580" marR="68580" marT="0" marB="0" anchor="ctr">
                        <a:blipFill>
                          <a:blip r:embed="rId3"/>
                          <a:stretch>
                            <a:fillRect l="-189231" t="-235821" r="-513" b="-11492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53674180"/>
                      </a:ext>
                    </a:extLst>
                  </a:tr>
                  <a:tr h="406654"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US" sz="1600" kern="100" dirty="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Facebook</a:t>
                          </a:r>
                          <a:endParaRPr lang="ko-KR" sz="1600" kern="100" dirty="0">
                            <a:effectLst/>
                            <a:latin typeface="Arial" panose="020B0604020202020204" pitchFamily="34" charset="0"/>
                            <a:ea typeface="SimSun" panose="02010600030101010101" pitchFamily="2" charset="-122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spcAft>
                              <a:spcPts val="0"/>
                            </a:spcAft>
                          </a:pPr>
                          <a:r>
                            <a:rPr lang="en-US" sz="1600" kern="100">
                              <a:effectLst/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</a:t>
                          </a:r>
                          <a:endParaRPr lang="ko-KR" sz="1600" kern="100">
                            <a:effectLst/>
                            <a:latin typeface="Arial" panose="020B0604020202020204" pitchFamily="34" charset="0"/>
                            <a:ea typeface="SimSun" panose="02010600030101010101" pitchFamily="2" charset="-122"/>
                            <a:cs typeface="Arial" panose="020B0604020202020204" pitchFamily="34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68580" marR="68580" marT="0" marB="0" anchor="ctr">
                        <a:blipFill>
                          <a:blip r:embed="rId3"/>
                          <a:stretch>
                            <a:fillRect l="-189231" t="-335821" r="-513" b="-1492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565164608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1" name="TextBox 10">
            <a:extLst>
              <a:ext uri="{FF2B5EF4-FFF2-40B4-BE49-F238E27FC236}">
                <a16:creationId xmlns:a16="http://schemas.microsoft.com/office/drawing/2014/main" id="{826B6B77-7B69-4AA5-AD99-7F63FF55503B}"/>
              </a:ext>
            </a:extLst>
          </p:cNvPr>
          <p:cNvSpPr txBox="1"/>
          <p:nvPr/>
        </p:nvSpPr>
        <p:spPr>
          <a:xfrm>
            <a:off x="1536507" y="1022970"/>
            <a:ext cx="23903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Evaluation of</a:t>
            </a:r>
          </a:p>
          <a:p>
            <a:pPr algn="ctr"/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Logistic Regression</a:t>
            </a:r>
            <a:endParaRPr lang="ko-KR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7E42B16-29ED-45C7-8EA3-67041E5E1F33}"/>
              </a:ext>
            </a:extLst>
          </p:cNvPr>
          <p:cNvSpPr txBox="1"/>
          <p:nvPr/>
        </p:nvSpPr>
        <p:spPr>
          <a:xfrm>
            <a:off x="5425777" y="1284070"/>
            <a:ext cx="21894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latin typeface="Arial" panose="020B0604020202020204" pitchFamily="34" charset="0"/>
                <a:cs typeface="Arial" panose="020B0604020202020204" pitchFamily="34" charset="0"/>
              </a:rPr>
              <a:t>Evaluation of ANN</a:t>
            </a:r>
            <a:endParaRPr lang="ko-KR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텍스트 개체 틀 7">
            <a:extLst>
              <a:ext uri="{FF2B5EF4-FFF2-40B4-BE49-F238E27FC236}">
                <a16:creationId xmlns:a16="http://schemas.microsoft.com/office/drawing/2014/main" id="{1F9332A2-755E-4077-96F9-6B6C8163BA42}"/>
              </a:ext>
            </a:extLst>
          </p:cNvPr>
          <p:cNvSpPr txBox="1">
            <a:spLocks/>
          </p:cNvSpPr>
          <p:nvPr/>
        </p:nvSpPr>
        <p:spPr>
          <a:xfrm>
            <a:off x="990000" y="438150"/>
            <a:ext cx="7849200" cy="609600"/>
          </a:xfrm>
          <a:prstGeom prst="rect">
            <a:avLst/>
          </a:prstGeom>
        </p:spPr>
        <p:txBody>
          <a:bodyPr vert="horz"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3300" kern="1200" baseline="0">
                <a:solidFill>
                  <a:schemeClr val="tx1"/>
                </a:solidFill>
                <a:latin typeface="URWGroteskMed"/>
                <a:ea typeface="+mn-ea"/>
                <a:cs typeface="URWGroteskMed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URWGroteskMed"/>
                <a:ea typeface="+mn-ea"/>
                <a:cs typeface="URWGroteskMed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URWGroteskMed"/>
                <a:ea typeface="+mn-ea"/>
                <a:cs typeface="URWGroteskMed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URWGroteskMed"/>
                <a:ea typeface="+mn-ea"/>
                <a:cs typeface="URWGroteskMed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URWGroteskMed"/>
                <a:ea typeface="+mn-ea"/>
                <a:cs typeface="URWGroteskMed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000" spc="-100" dirty="0">
                <a:latin typeface="Arial Black" panose="020B0A04020102020204" pitchFamily="34" charset="0"/>
              </a:rPr>
              <a:t>5. Results (</a:t>
            </a:r>
            <a:r>
              <a:rPr lang="en-US" sz="3000" spc="-100" dirty="0" err="1">
                <a:latin typeface="Arial Black" panose="020B0A04020102020204" pitchFamily="34" charset="0"/>
              </a:rPr>
              <a:t>con’t</a:t>
            </a:r>
            <a:r>
              <a:rPr lang="en-US" sz="3000" spc="-100" dirty="0">
                <a:latin typeface="Arial Black" panose="020B0A04020102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2992311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55516D20-870F-41EB-8B83-8A726F89B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6200" y="1200150"/>
            <a:ext cx="3276600" cy="2743200"/>
          </a:xfrm>
        </p:spPr>
        <p:txBody>
          <a:bodyPr/>
          <a:lstStyle/>
          <a:p>
            <a:r>
              <a:rPr lang="en-US" dirty="0">
                <a:latin typeface="Arial Black" panose="020B0A04020102020204" pitchFamily="34" charset="0"/>
              </a:rPr>
              <a:t>Thank you</a:t>
            </a:r>
            <a:br>
              <a:rPr lang="en-US" dirty="0">
                <a:latin typeface="Arial Black" panose="020B0A04020102020204" pitchFamily="34" charset="0"/>
              </a:rPr>
            </a:br>
            <a:br>
              <a:rPr lang="en-US" dirty="0">
                <a:latin typeface="Arial Black" panose="020B0A04020102020204" pitchFamily="34" charset="0"/>
              </a:rPr>
            </a:br>
            <a:r>
              <a:rPr lang="en-US" dirty="0">
                <a:latin typeface="Arial Black" panose="020B0A04020102020204" pitchFamily="34" charset="0"/>
              </a:rPr>
              <a:t>Questions?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A18157D-CD87-4C9E-8A1D-4B184176B61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1857375"/>
            <a:ext cx="1428750" cy="142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2900631"/>
      </p:ext>
    </p:extLst>
  </p:cSld>
  <p:clrMapOvr>
    <a:masterClrMapping/>
  </p:clrMapOvr>
</p:sld>
</file>

<file path=ppt/theme/theme1.xml><?xml version="1.0" encoding="utf-8"?>
<a:theme xmlns:a="http://schemas.openxmlformats.org/drawingml/2006/main" name="Title Slid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1">
      <a:majorFont>
        <a:latin typeface="Arial Black"/>
        <a:ea typeface="맑은 고딕"/>
        <a:cs typeface=""/>
      </a:majorFont>
      <a:minorFont>
        <a:latin typeface="Arial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erpa Persentation Final without Movie (20180423)" id="{9010A259-748B-41DA-91C3-15AB8F6BF3D2}" vid="{56C71AB6-3C26-440B-B62D-0B1BA5429C0A}"/>
    </a:ext>
  </a:extLst>
</a:theme>
</file>

<file path=ppt/theme/theme2.xml><?xml version="1.0" encoding="utf-8"?>
<a:theme xmlns:a="http://schemas.openxmlformats.org/drawingml/2006/main" name="Subtitl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2">
      <a:majorFont>
        <a:latin typeface="Arial Black"/>
        <a:ea typeface="맑은 고딕"/>
        <a:cs typeface=""/>
      </a:majorFont>
      <a:minorFont>
        <a:latin typeface="Arial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erpa Persentation Final without Movie (20180423)" id="{9010A259-748B-41DA-91C3-15AB8F6BF3D2}" vid="{27364109-F168-400C-9B6D-9B81E37FDDA0}"/>
    </a:ext>
  </a:extLst>
</a:theme>
</file>

<file path=ppt/theme/theme3.xml><?xml version="1.0" encoding="utf-8"?>
<a:theme xmlns:a="http://schemas.openxmlformats.org/drawingml/2006/main" name="Object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erpa Persentation Final without Movie (20180423)" id="{9010A259-748B-41DA-91C3-15AB8F6BF3D2}" vid="{E41865A7-0147-4336-91D4-DCAA68D6CA96}"/>
    </a:ext>
  </a:extLst>
</a:theme>
</file>

<file path=ppt/theme/theme4.xml><?xml version="1.0" encoding="utf-8"?>
<a:theme xmlns:a="http://schemas.openxmlformats.org/drawingml/2006/main" name="Content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erpa Persentation Final without Movie (20180423)" id="{9010A259-748B-41DA-91C3-15AB8F6BF3D2}" vid="{CD09D55A-B3BD-419E-B63B-1B875F67F2D4}"/>
    </a:ext>
  </a:extLst>
</a:theme>
</file>

<file path=ppt/theme/theme5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Yoo_Jonghyun_Chae_Jay_ProjectPPT</Template>
  <TotalTime>1462</TotalTime>
  <Words>333</Words>
  <Application>Microsoft Office PowerPoint</Application>
  <PresentationFormat>화면 슬라이드 쇼(16:9)</PresentationFormat>
  <Paragraphs>84</Paragraphs>
  <Slides>9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4</vt:i4>
      </vt:variant>
      <vt:variant>
        <vt:lpstr>슬라이드 제목</vt:lpstr>
      </vt:variant>
      <vt:variant>
        <vt:i4>9</vt:i4>
      </vt:variant>
    </vt:vector>
  </HeadingPairs>
  <TitlesOfParts>
    <vt:vector size="21" baseType="lpstr">
      <vt:lpstr>Minion</vt:lpstr>
      <vt:lpstr>Minion Pro</vt:lpstr>
      <vt:lpstr>URW Grotesk Medium</vt:lpstr>
      <vt:lpstr>URWGroteskMed</vt:lpstr>
      <vt:lpstr>Arial</vt:lpstr>
      <vt:lpstr>Arial Black</vt:lpstr>
      <vt:lpstr>Calibri</vt:lpstr>
      <vt:lpstr>Courier New</vt:lpstr>
      <vt:lpstr>Title Slide</vt:lpstr>
      <vt:lpstr>Subtitle</vt:lpstr>
      <vt:lpstr>Objects</vt:lpstr>
      <vt:lpstr>Content Slide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Thank you 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SHerpa</dc:title>
  <dc:creator>Chae Jay Suekang</dc:creator>
  <cp:lastModifiedBy>Chae Jay Suekang</cp:lastModifiedBy>
  <cp:revision>52</cp:revision>
  <dcterms:created xsi:type="dcterms:W3CDTF">2019-12-08T03:19:57Z</dcterms:created>
  <dcterms:modified xsi:type="dcterms:W3CDTF">2019-12-09T22:54:07Z</dcterms:modified>
</cp:coreProperties>
</file>

<file path=docProps/thumbnail.jpeg>
</file>